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56" r:id="rId2"/>
    <p:sldId id="257" r:id="rId3"/>
  </p:sldIdLst>
  <p:sldSz cx="16205200" cy="7778750"/>
  <p:notesSz cx="16205200" cy="77787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0" userDrawn="1">
          <p15:clr>
            <a:srgbClr val="A4A3A4"/>
          </p15:clr>
        </p15:guide>
        <p15:guide id="2" pos="2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658"/>
    <a:srgbClr val="FAE900"/>
    <a:srgbClr val="67F7F6"/>
    <a:srgbClr val="49DAF9"/>
    <a:srgbClr val="000000"/>
    <a:srgbClr val="FCE820"/>
    <a:srgbClr val="F56B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33" autoAdjust="0"/>
    <p:restoredTop sz="94660"/>
  </p:normalViewPr>
  <p:slideViewPr>
    <p:cSldViewPr>
      <p:cViewPr varScale="1">
        <p:scale>
          <a:sx n="68" d="100"/>
          <a:sy n="68" d="100"/>
        </p:scale>
        <p:origin x="90" y="345"/>
      </p:cViewPr>
      <p:guideLst>
        <p:guide orient="horz" pos="2450"/>
        <p:guide pos="2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025650" y="1273051"/>
            <a:ext cx="12153900" cy="2708157"/>
          </a:xfrm>
        </p:spPr>
        <p:txBody>
          <a:bodyPr anchor="b"/>
          <a:lstStyle>
            <a:lvl1pPr algn="ctr">
              <a:defRPr sz="6806"/>
            </a:lvl1pPr>
          </a:lstStyle>
          <a:p>
            <a:r>
              <a:rPr lang="de-DE" smtClean="0"/>
              <a:t>Titelmasterformat durch Klicken bearbeiten</a:t>
            </a:r>
            <a:endParaRPr lang="de-DE"/>
          </a:p>
        </p:txBody>
      </p:sp>
      <p:sp>
        <p:nvSpPr>
          <p:cNvPr id="3" name="Untertitel 2"/>
          <p:cNvSpPr>
            <a:spLocks noGrp="1"/>
          </p:cNvSpPr>
          <p:nvPr>
            <p:ph type="subTitle" idx="1"/>
          </p:nvPr>
        </p:nvSpPr>
        <p:spPr>
          <a:xfrm>
            <a:off x="2025650" y="4085645"/>
            <a:ext cx="12153900" cy="1878063"/>
          </a:xfrm>
        </p:spPr>
        <p:txBody>
          <a:bodyPr/>
          <a:lstStyle>
            <a:lvl1pPr marL="0" indent="0" algn="ctr">
              <a:buNone/>
              <a:defRPr sz="2722"/>
            </a:lvl1pPr>
            <a:lvl2pPr marL="518602" indent="0" algn="ctr">
              <a:buNone/>
              <a:defRPr sz="2269"/>
            </a:lvl2pPr>
            <a:lvl3pPr marL="1037204" indent="0" algn="ctr">
              <a:buNone/>
              <a:defRPr sz="2042"/>
            </a:lvl3pPr>
            <a:lvl4pPr marL="1555806" indent="0" algn="ctr">
              <a:buNone/>
              <a:defRPr sz="1815"/>
            </a:lvl4pPr>
            <a:lvl5pPr marL="2074408" indent="0" algn="ctr">
              <a:buNone/>
              <a:defRPr sz="1815"/>
            </a:lvl5pPr>
            <a:lvl6pPr marL="2593010" indent="0" algn="ctr">
              <a:buNone/>
              <a:defRPr sz="1815"/>
            </a:lvl6pPr>
            <a:lvl7pPr marL="3111612" indent="0" algn="ctr">
              <a:buNone/>
              <a:defRPr sz="1815"/>
            </a:lvl7pPr>
            <a:lvl8pPr marL="3630214" indent="0" algn="ctr">
              <a:buNone/>
              <a:defRPr sz="1815"/>
            </a:lvl8pPr>
            <a:lvl9pPr marL="4148816" indent="0" algn="ctr">
              <a:buNone/>
              <a:defRPr sz="1815"/>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D8BD707-D9CF-40AE-B4C6-C98DA3205C09}" type="datetimeFigureOut">
              <a:rPr lang="en-US" smtClean="0"/>
              <a:t>8/7/2018</a:t>
            </a:fld>
            <a:endParaRPr lang="en-US"/>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220184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D8BD707-D9CF-40AE-B4C6-C98DA3205C09}" type="datetimeFigureOut">
              <a:rPr lang="en-US" smtClean="0"/>
              <a:t>8/7/2018</a:t>
            </a:fld>
            <a:endParaRPr lang="en-US"/>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2593958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1596846" y="414146"/>
            <a:ext cx="3494246" cy="6592131"/>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114107" y="414146"/>
            <a:ext cx="10280174" cy="6592131"/>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D8BD707-D9CF-40AE-B4C6-C98DA3205C09}" type="datetimeFigureOut">
              <a:rPr lang="en-US" smtClean="0"/>
              <a:t>8/7/2018</a:t>
            </a:fld>
            <a:endParaRPr lang="en-US"/>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1753821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8/7/2018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641796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D8BD707-D9CF-40AE-B4C6-C98DA3205C09}" type="datetimeFigureOut">
              <a:rPr lang="en-US" smtClean="0"/>
              <a:t>8/7/2018</a:t>
            </a:fld>
            <a:endParaRPr lang="en-US"/>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375792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05667" y="1939287"/>
            <a:ext cx="13976985" cy="3235743"/>
          </a:xfrm>
        </p:spPr>
        <p:txBody>
          <a:bodyPr anchor="b"/>
          <a:lstStyle>
            <a:lvl1pPr>
              <a:defRPr sz="6806"/>
            </a:lvl1pPr>
          </a:lstStyle>
          <a:p>
            <a:r>
              <a:rPr lang="de-DE" smtClean="0"/>
              <a:t>Titelmasterformat durch Klicken bearbeiten</a:t>
            </a:r>
            <a:endParaRPr lang="de-DE"/>
          </a:p>
        </p:txBody>
      </p:sp>
      <p:sp>
        <p:nvSpPr>
          <p:cNvPr id="3" name="Textplatzhalter 2"/>
          <p:cNvSpPr>
            <a:spLocks noGrp="1"/>
          </p:cNvSpPr>
          <p:nvPr>
            <p:ph type="body" idx="1"/>
          </p:nvPr>
        </p:nvSpPr>
        <p:spPr>
          <a:xfrm>
            <a:off x="1105667" y="5205641"/>
            <a:ext cx="13976985" cy="1701601"/>
          </a:xfrm>
        </p:spPr>
        <p:txBody>
          <a:bodyPr/>
          <a:lstStyle>
            <a:lvl1pPr marL="0" indent="0">
              <a:buNone/>
              <a:defRPr sz="2722">
                <a:solidFill>
                  <a:schemeClr val="tx1">
                    <a:tint val="75000"/>
                  </a:schemeClr>
                </a:solidFill>
              </a:defRPr>
            </a:lvl1pPr>
            <a:lvl2pPr marL="518602" indent="0">
              <a:buNone/>
              <a:defRPr sz="2269">
                <a:solidFill>
                  <a:schemeClr val="tx1">
                    <a:tint val="75000"/>
                  </a:schemeClr>
                </a:solidFill>
              </a:defRPr>
            </a:lvl2pPr>
            <a:lvl3pPr marL="1037204" indent="0">
              <a:buNone/>
              <a:defRPr sz="2042">
                <a:solidFill>
                  <a:schemeClr val="tx1">
                    <a:tint val="75000"/>
                  </a:schemeClr>
                </a:solidFill>
              </a:defRPr>
            </a:lvl3pPr>
            <a:lvl4pPr marL="1555806" indent="0">
              <a:buNone/>
              <a:defRPr sz="1815">
                <a:solidFill>
                  <a:schemeClr val="tx1">
                    <a:tint val="75000"/>
                  </a:schemeClr>
                </a:solidFill>
              </a:defRPr>
            </a:lvl4pPr>
            <a:lvl5pPr marL="2074408" indent="0">
              <a:buNone/>
              <a:defRPr sz="1815">
                <a:solidFill>
                  <a:schemeClr val="tx1">
                    <a:tint val="75000"/>
                  </a:schemeClr>
                </a:solidFill>
              </a:defRPr>
            </a:lvl5pPr>
            <a:lvl6pPr marL="2593010" indent="0">
              <a:buNone/>
              <a:defRPr sz="1815">
                <a:solidFill>
                  <a:schemeClr val="tx1">
                    <a:tint val="75000"/>
                  </a:schemeClr>
                </a:solidFill>
              </a:defRPr>
            </a:lvl6pPr>
            <a:lvl7pPr marL="3111612" indent="0">
              <a:buNone/>
              <a:defRPr sz="1815">
                <a:solidFill>
                  <a:schemeClr val="tx1">
                    <a:tint val="75000"/>
                  </a:schemeClr>
                </a:solidFill>
              </a:defRPr>
            </a:lvl7pPr>
            <a:lvl8pPr marL="3630214" indent="0">
              <a:buNone/>
              <a:defRPr sz="1815">
                <a:solidFill>
                  <a:schemeClr val="tx1">
                    <a:tint val="75000"/>
                  </a:schemeClr>
                </a:solidFill>
              </a:defRPr>
            </a:lvl8pPr>
            <a:lvl9pPr marL="4148816" indent="0">
              <a:buNone/>
              <a:defRPr sz="1815">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1D8BD707-D9CF-40AE-B4C6-C98DA3205C09}" type="datetimeFigureOut">
              <a:rPr lang="en-US" smtClean="0"/>
              <a:t>8/7/2018</a:t>
            </a:fld>
            <a:endParaRPr lang="en-US"/>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321609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114108" y="2070732"/>
            <a:ext cx="6887210" cy="493554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8203883" y="2070732"/>
            <a:ext cx="6887210" cy="493554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D8BD707-D9CF-40AE-B4C6-C98DA3205C09}" type="datetimeFigureOut">
              <a:rPr lang="en-US" smtClean="0"/>
              <a:t>8/7/2018</a:t>
            </a:fld>
            <a:endParaRPr lang="en-US"/>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4164622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116218" y="414147"/>
            <a:ext cx="13976985" cy="1503532"/>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1116219" y="1906875"/>
            <a:ext cx="6855559" cy="934530"/>
          </a:xfrm>
        </p:spPr>
        <p:txBody>
          <a:bodyPr anchor="b"/>
          <a:lstStyle>
            <a:lvl1pPr marL="0" indent="0">
              <a:buNone/>
              <a:defRPr sz="2722" b="1"/>
            </a:lvl1pPr>
            <a:lvl2pPr marL="518602" indent="0">
              <a:buNone/>
              <a:defRPr sz="2269" b="1"/>
            </a:lvl2pPr>
            <a:lvl3pPr marL="1037204" indent="0">
              <a:buNone/>
              <a:defRPr sz="2042" b="1"/>
            </a:lvl3pPr>
            <a:lvl4pPr marL="1555806" indent="0">
              <a:buNone/>
              <a:defRPr sz="1815" b="1"/>
            </a:lvl4pPr>
            <a:lvl5pPr marL="2074408" indent="0">
              <a:buNone/>
              <a:defRPr sz="1815" b="1"/>
            </a:lvl5pPr>
            <a:lvl6pPr marL="2593010" indent="0">
              <a:buNone/>
              <a:defRPr sz="1815" b="1"/>
            </a:lvl6pPr>
            <a:lvl7pPr marL="3111612" indent="0">
              <a:buNone/>
              <a:defRPr sz="1815" b="1"/>
            </a:lvl7pPr>
            <a:lvl8pPr marL="3630214" indent="0">
              <a:buNone/>
              <a:defRPr sz="1815" b="1"/>
            </a:lvl8pPr>
            <a:lvl9pPr marL="4148816" indent="0">
              <a:buNone/>
              <a:defRPr sz="1815" b="1"/>
            </a:lvl9pPr>
          </a:lstStyle>
          <a:p>
            <a:pPr lvl="0"/>
            <a:r>
              <a:rPr lang="de-DE" smtClean="0"/>
              <a:t>Formatvorlagen des Textmasters bearbeiten</a:t>
            </a:r>
          </a:p>
        </p:txBody>
      </p:sp>
      <p:sp>
        <p:nvSpPr>
          <p:cNvPr id="4" name="Inhaltsplatzhalter 3"/>
          <p:cNvSpPr>
            <a:spLocks noGrp="1"/>
          </p:cNvSpPr>
          <p:nvPr>
            <p:ph sz="half" idx="2"/>
          </p:nvPr>
        </p:nvSpPr>
        <p:spPr>
          <a:xfrm>
            <a:off x="1116219" y="2841405"/>
            <a:ext cx="6855559" cy="417927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8203882" y="1906875"/>
            <a:ext cx="6889321" cy="934530"/>
          </a:xfrm>
        </p:spPr>
        <p:txBody>
          <a:bodyPr anchor="b"/>
          <a:lstStyle>
            <a:lvl1pPr marL="0" indent="0">
              <a:buNone/>
              <a:defRPr sz="2722" b="1"/>
            </a:lvl1pPr>
            <a:lvl2pPr marL="518602" indent="0">
              <a:buNone/>
              <a:defRPr sz="2269" b="1"/>
            </a:lvl2pPr>
            <a:lvl3pPr marL="1037204" indent="0">
              <a:buNone/>
              <a:defRPr sz="2042" b="1"/>
            </a:lvl3pPr>
            <a:lvl4pPr marL="1555806" indent="0">
              <a:buNone/>
              <a:defRPr sz="1815" b="1"/>
            </a:lvl4pPr>
            <a:lvl5pPr marL="2074408" indent="0">
              <a:buNone/>
              <a:defRPr sz="1815" b="1"/>
            </a:lvl5pPr>
            <a:lvl6pPr marL="2593010" indent="0">
              <a:buNone/>
              <a:defRPr sz="1815" b="1"/>
            </a:lvl6pPr>
            <a:lvl7pPr marL="3111612" indent="0">
              <a:buNone/>
              <a:defRPr sz="1815" b="1"/>
            </a:lvl7pPr>
            <a:lvl8pPr marL="3630214" indent="0">
              <a:buNone/>
              <a:defRPr sz="1815" b="1"/>
            </a:lvl8pPr>
            <a:lvl9pPr marL="4148816" indent="0">
              <a:buNone/>
              <a:defRPr sz="1815" b="1"/>
            </a:lvl9pPr>
          </a:lstStyle>
          <a:p>
            <a:pPr lvl="0"/>
            <a:r>
              <a:rPr lang="de-DE" smtClean="0"/>
              <a:t>Formatvorlagen des Textmasters bearbeiten</a:t>
            </a:r>
          </a:p>
        </p:txBody>
      </p:sp>
      <p:sp>
        <p:nvSpPr>
          <p:cNvPr id="6" name="Inhaltsplatzhalter 5"/>
          <p:cNvSpPr>
            <a:spLocks noGrp="1"/>
          </p:cNvSpPr>
          <p:nvPr>
            <p:ph sz="quarter" idx="4"/>
          </p:nvPr>
        </p:nvSpPr>
        <p:spPr>
          <a:xfrm>
            <a:off x="8203882" y="2841405"/>
            <a:ext cx="6889321" cy="417927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D8BD707-D9CF-40AE-B4C6-C98DA3205C09}" type="datetimeFigureOut">
              <a:rPr lang="en-US" smtClean="0"/>
              <a:t>8/7/2018</a:t>
            </a:fld>
            <a:endParaRPr lang="en-US"/>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250597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D8BD707-D9CF-40AE-B4C6-C98DA3205C09}" type="datetimeFigureOut">
              <a:rPr lang="en-US" smtClean="0"/>
              <a:t>8/7/2018</a:t>
            </a:fld>
            <a:endParaRPr lang="en-US"/>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200555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D8BD707-D9CF-40AE-B4C6-C98DA3205C09}" type="datetimeFigureOut">
              <a:rPr lang="en-US" smtClean="0"/>
              <a:t>8/7/2018</a:t>
            </a:fld>
            <a:endParaRPr lang="en-US"/>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1285028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219" y="518583"/>
            <a:ext cx="5226598" cy="1815042"/>
          </a:xfrm>
        </p:spPr>
        <p:txBody>
          <a:bodyPr anchor="b"/>
          <a:lstStyle>
            <a:lvl1pPr>
              <a:defRPr sz="3630"/>
            </a:lvl1pPr>
          </a:lstStyle>
          <a:p>
            <a:r>
              <a:rPr lang="de-DE" smtClean="0"/>
              <a:t>Titelmasterformat durch Klicken bearbeiten</a:t>
            </a:r>
            <a:endParaRPr lang="de-DE"/>
          </a:p>
        </p:txBody>
      </p:sp>
      <p:sp>
        <p:nvSpPr>
          <p:cNvPr id="3" name="Inhaltsplatzhalter 2"/>
          <p:cNvSpPr>
            <a:spLocks noGrp="1"/>
          </p:cNvSpPr>
          <p:nvPr>
            <p:ph idx="1"/>
          </p:nvPr>
        </p:nvSpPr>
        <p:spPr>
          <a:xfrm>
            <a:off x="6889320" y="1119997"/>
            <a:ext cx="8203883" cy="5527954"/>
          </a:xfrm>
        </p:spPr>
        <p:txBody>
          <a:bodyPr/>
          <a:lstStyle>
            <a:lvl1pPr>
              <a:defRPr sz="3630"/>
            </a:lvl1pPr>
            <a:lvl2pPr>
              <a:defRPr sz="3176"/>
            </a:lvl2pPr>
            <a:lvl3pPr>
              <a:defRPr sz="2722"/>
            </a:lvl3pPr>
            <a:lvl4pPr>
              <a:defRPr sz="2269"/>
            </a:lvl4pPr>
            <a:lvl5pPr>
              <a:defRPr sz="2269"/>
            </a:lvl5pPr>
            <a:lvl6pPr>
              <a:defRPr sz="2269"/>
            </a:lvl6pPr>
            <a:lvl7pPr>
              <a:defRPr sz="2269"/>
            </a:lvl7pPr>
            <a:lvl8pPr>
              <a:defRPr sz="2269"/>
            </a:lvl8pPr>
            <a:lvl9pPr>
              <a:defRPr sz="2269"/>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1116219" y="2333625"/>
            <a:ext cx="5226598" cy="4323329"/>
          </a:xfrm>
        </p:spPr>
        <p:txBody>
          <a:bodyPr/>
          <a:lstStyle>
            <a:lvl1pPr marL="0" indent="0">
              <a:buNone/>
              <a:defRPr sz="1815"/>
            </a:lvl1pPr>
            <a:lvl2pPr marL="518602" indent="0">
              <a:buNone/>
              <a:defRPr sz="1588"/>
            </a:lvl2pPr>
            <a:lvl3pPr marL="1037204" indent="0">
              <a:buNone/>
              <a:defRPr sz="1361"/>
            </a:lvl3pPr>
            <a:lvl4pPr marL="1555806" indent="0">
              <a:buNone/>
              <a:defRPr sz="1134"/>
            </a:lvl4pPr>
            <a:lvl5pPr marL="2074408" indent="0">
              <a:buNone/>
              <a:defRPr sz="1134"/>
            </a:lvl5pPr>
            <a:lvl6pPr marL="2593010" indent="0">
              <a:buNone/>
              <a:defRPr sz="1134"/>
            </a:lvl6pPr>
            <a:lvl7pPr marL="3111612" indent="0">
              <a:buNone/>
              <a:defRPr sz="1134"/>
            </a:lvl7pPr>
            <a:lvl8pPr marL="3630214" indent="0">
              <a:buNone/>
              <a:defRPr sz="1134"/>
            </a:lvl8pPr>
            <a:lvl9pPr marL="4148816" indent="0">
              <a:buNone/>
              <a:defRPr sz="1134"/>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1D8BD707-D9CF-40AE-B4C6-C98DA3205C09}" type="datetimeFigureOut">
              <a:rPr lang="en-US" smtClean="0"/>
              <a:t>8/7/2018</a:t>
            </a:fld>
            <a:endParaRPr lang="en-US"/>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100457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116219" y="518583"/>
            <a:ext cx="5226598" cy="1815042"/>
          </a:xfrm>
        </p:spPr>
        <p:txBody>
          <a:bodyPr anchor="b"/>
          <a:lstStyle>
            <a:lvl1pPr>
              <a:defRPr sz="3630"/>
            </a:lvl1pPr>
          </a:lstStyle>
          <a:p>
            <a:r>
              <a:rPr lang="de-DE" smtClean="0"/>
              <a:t>Titelmasterformat durch Klicken bearbeiten</a:t>
            </a:r>
            <a:endParaRPr lang="de-DE"/>
          </a:p>
        </p:txBody>
      </p:sp>
      <p:sp>
        <p:nvSpPr>
          <p:cNvPr id="3" name="Bildplatzhalter 2"/>
          <p:cNvSpPr>
            <a:spLocks noGrp="1"/>
          </p:cNvSpPr>
          <p:nvPr>
            <p:ph type="pic" idx="1"/>
          </p:nvPr>
        </p:nvSpPr>
        <p:spPr>
          <a:xfrm>
            <a:off x="6889320" y="1119997"/>
            <a:ext cx="8203883" cy="5527954"/>
          </a:xfrm>
        </p:spPr>
        <p:txBody>
          <a:bodyPr/>
          <a:lstStyle>
            <a:lvl1pPr marL="0" indent="0">
              <a:buNone/>
              <a:defRPr sz="3630"/>
            </a:lvl1pPr>
            <a:lvl2pPr marL="518602" indent="0">
              <a:buNone/>
              <a:defRPr sz="3176"/>
            </a:lvl2pPr>
            <a:lvl3pPr marL="1037204" indent="0">
              <a:buNone/>
              <a:defRPr sz="2722"/>
            </a:lvl3pPr>
            <a:lvl4pPr marL="1555806" indent="0">
              <a:buNone/>
              <a:defRPr sz="2269"/>
            </a:lvl4pPr>
            <a:lvl5pPr marL="2074408" indent="0">
              <a:buNone/>
              <a:defRPr sz="2269"/>
            </a:lvl5pPr>
            <a:lvl6pPr marL="2593010" indent="0">
              <a:buNone/>
              <a:defRPr sz="2269"/>
            </a:lvl6pPr>
            <a:lvl7pPr marL="3111612" indent="0">
              <a:buNone/>
              <a:defRPr sz="2269"/>
            </a:lvl7pPr>
            <a:lvl8pPr marL="3630214" indent="0">
              <a:buNone/>
              <a:defRPr sz="2269"/>
            </a:lvl8pPr>
            <a:lvl9pPr marL="4148816" indent="0">
              <a:buNone/>
              <a:defRPr sz="2269"/>
            </a:lvl9pPr>
          </a:lstStyle>
          <a:p>
            <a:endParaRPr lang="de-DE"/>
          </a:p>
        </p:txBody>
      </p:sp>
      <p:sp>
        <p:nvSpPr>
          <p:cNvPr id="4" name="Textplatzhalter 3"/>
          <p:cNvSpPr>
            <a:spLocks noGrp="1"/>
          </p:cNvSpPr>
          <p:nvPr>
            <p:ph type="body" sz="half" idx="2"/>
          </p:nvPr>
        </p:nvSpPr>
        <p:spPr>
          <a:xfrm>
            <a:off x="1116219" y="2333625"/>
            <a:ext cx="5226598" cy="4323329"/>
          </a:xfrm>
        </p:spPr>
        <p:txBody>
          <a:bodyPr/>
          <a:lstStyle>
            <a:lvl1pPr marL="0" indent="0">
              <a:buNone/>
              <a:defRPr sz="1815"/>
            </a:lvl1pPr>
            <a:lvl2pPr marL="518602" indent="0">
              <a:buNone/>
              <a:defRPr sz="1588"/>
            </a:lvl2pPr>
            <a:lvl3pPr marL="1037204" indent="0">
              <a:buNone/>
              <a:defRPr sz="1361"/>
            </a:lvl3pPr>
            <a:lvl4pPr marL="1555806" indent="0">
              <a:buNone/>
              <a:defRPr sz="1134"/>
            </a:lvl4pPr>
            <a:lvl5pPr marL="2074408" indent="0">
              <a:buNone/>
              <a:defRPr sz="1134"/>
            </a:lvl5pPr>
            <a:lvl6pPr marL="2593010" indent="0">
              <a:buNone/>
              <a:defRPr sz="1134"/>
            </a:lvl6pPr>
            <a:lvl7pPr marL="3111612" indent="0">
              <a:buNone/>
              <a:defRPr sz="1134"/>
            </a:lvl7pPr>
            <a:lvl8pPr marL="3630214" indent="0">
              <a:buNone/>
              <a:defRPr sz="1134"/>
            </a:lvl8pPr>
            <a:lvl9pPr marL="4148816" indent="0">
              <a:buNone/>
              <a:defRPr sz="1134"/>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1D8BD707-D9CF-40AE-B4C6-C98DA3205C09}" type="datetimeFigureOut">
              <a:rPr lang="en-US" smtClean="0"/>
              <a:t>8/7/2018</a:t>
            </a:fld>
            <a:endParaRPr lang="en-US"/>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6F15528-21DE-4FAA-801E-634DDDAF4B2B}" type="slidenum">
              <a:rPr lang="de-DE" smtClean="0"/>
              <a:t>‹Nr.›</a:t>
            </a:fld>
            <a:endParaRPr lang="de-DE"/>
          </a:p>
        </p:txBody>
      </p:sp>
    </p:spTree>
    <p:extLst>
      <p:ext uri="{BB962C8B-B14F-4D97-AF65-F5344CB8AC3E}">
        <p14:creationId xmlns:p14="http://schemas.microsoft.com/office/powerpoint/2010/main" val="409265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114108" y="414147"/>
            <a:ext cx="13976985" cy="1503532"/>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1114108" y="2070732"/>
            <a:ext cx="13976985" cy="4935545"/>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1114108" y="7209750"/>
            <a:ext cx="3646170" cy="414146"/>
          </a:xfrm>
          <a:prstGeom prst="rect">
            <a:avLst/>
          </a:prstGeom>
        </p:spPr>
        <p:txBody>
          <a:bodyPr vert="horz" lIns="91440" tIns="45720" rIns="91440" bIns="45720" rtlCol="0" anchor="ctr"/>
          <a:lstStyle>
            <a:lvl1pPr algn="l">
              <a:defRPr sz="1361">
                <a:solidFill>
                  <a:schemeClr val="tx1">
                    <a:tint val="75000"/>
                  </a:schemeClr>
                </a:solidFill>
              </a:defRPr>
            </a:lvl1pPr>
          </a:lstStyle>
          <a:p>
            <a:fld id="{1D8BD707-D9CF-40AE-B4C6-C98DA3205C09}" type="datetimeFigureOut">
              <a:rPr lang="en-US" smtClean="0"/>
              <a:t>8/7/2018</a:t>
            </a:fld>
            <a:endParaRPr lang="en-US"/>
          </a:p>
        </p:txBody>
      </p:sp>
      <p:sp>
        <p:nvSpPr>
          <p:cNvPr id="5" name="Fußzeilenplatzhalter 4"/>
          <p:cNvSpPr>
            <a:spLocks noGrp="1"/>
          </p:cNvSpPr>
          <p:nvPr>
            <p:ph type="ftr" sz="quarter" idx="3"/>
          </p:nvPr>
        </p:nvSpPr>
        <p:spPr>
          <a:xfrm>
            <a:off x="5367973" y="7209750"/>
            <a:ext cx="5469255" cy="414146"/>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11444923" y="7209750"/>
            <a:ext cx="3646170" cy="414146"/>
          </a:xfrm>
          <a:prstGeom prst="rect">
            <a:avLst/>
          </a:prstGeom>
        </p:spPr>
        <p:txBody>
          <a:bodyPr vert="horz" lIns="91440" tIns="45720" rIns="91440" bIns="45720" rtlCol="0" anchor="ctr"/>
          <a:lstStyle>
            <a:lvl1pPr algn="r">
              <a:defRPr sz="1361">
                <a:solidFill>
                  <a:schemeClr val="tx1">
                    <a:tint val="75000"/>
                  </a:schemeClr>
                </a:solidFill>
              </a:defRPr>
            </a:lvl1pPr>
          </a:lstStyle>
          <a:p>
            <a:fld id="{B6F15528-21DE-4FAA-801E-634DDDAF4B2B}" type="slidenum">
              <a:rPr lang="de-DE" smtClean="0"/>
              <a:t>‹Nr.›</a:t>
            </a:fld>
            <a:endParaRPr lang="de-DE"/>
          </a:p>
        </p:txBody>
      </p:sp>
    </p:spTree>
    <p:extLst>
      <p:ext uri="{BB962C8B-B14F-4D97-AF65-F5344CB8AC3E}">
        <p14:creationId xmlns:p14="http://schemas.microsoft.com/office/powerpoint/2010/main" val="112795985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1037204" rtl="0" eaLnBrk="1" latinLnBrk="0" hangingPunct="1">
        <a:lnSpc>
          <a:spcPct val="90000"/>
        </a:lnSpc>
        <a:spcBef>
          <a:spcPct val="0"/>
        </a:spcBef>
        <a:buNone/>
        <a:defRPr sz="4991" kern="1200">
          <a:solidFill>
            <a:schemeClr val="tx1"/>
          </a:solidFill>
          <a:latin typeface="+mj-lt"/>
          <a:ea typeface="+mj-ea"/>
          <a:cs typeface="+mj-cs"/>
        </a:defRPr>
      </a:lvl1pPr>
    </p:titleStyle>
    <p:bodyStyle>
      <a:lvl1pPr marL="259301" indent="-259301" algn="l" defTabSz="1037204" rtl="0" eaLnBrk="1" latinLnBrk="0" hangingPunct="1">
        <a:lnSpc>
          <a:spcPct val="90000"/>
        </a:lnSpc>
        <a:spcBef>
          <a:spcPts val="1134"/>
        </a:spcBef>
        <a:buFont typeface="Arial" panose="020B0604020202020204" pitchFamily="34" charset="0"/>
        <a:buChar char="•"/>
        <a:defRPr sz="3176" kern="1200">
          <a:solidFill>
            <a:schemeClr val="tx1"/>
          </a:solidFill>
          <a:latin typeface="+mn-lt"/>
          <a:ea typeface="+mn-ea"/>
          <a:cs typeface="+mn-cs"/>
        </a:defRPr>
      </a:lvl1pPr>
      <a:lvl2pPr marL="777903" indent="-259301" algn="l" defTabSz="1037204" rtl="0" eaLnBrk="1" latinLnBrk="0" hangingPunct="1">
        <a:lnSpc>
          <a:spcPct val="90000"/>
        </a:lnSpc>
        <a:spcBef>
          <a:spcPts val="567"/>
        </a:spcBef>
        <a:buFont typeface="Arial" panose="020B0604020202020204" pitchFamily="34" charset="0"/>
        <a:buChar char="•"/>
        <a:defRPr sz="2722" kern="1200">
          <a:solidFill>
            <a:schemeClr val="tx1"/>
          </a:solidFill>
          <a:latin typeface="+mn-lt"/>
          <a:ea typeface="+mn-ea"/>
          <a:cs typeface="+mn-cs"/>
        </a:defRPr>
      </a:lvl2pPr>
      <a:lvl3pPr marL="1296505" indent="-259301" algn="l" defTabSz="1037204" rtl="0" eaLnBrk="1" latinLnBrk="0" hangingPunct="1">
        <a:lnSpc>
          <a:spcPct val="90000"/>
        </a:lnSpc>
        <a:spcBef>
          <a:spcPts val="567"/>
        </a:spcBef>
        <a:buFont typeface="Arial" panose="020B0604020202020204" pitchFamily="34" charset="0"/>
        <a:buChar char="•"/>
        <a:defRPr sz="2269" kern="1200">
          <a:solidFill>
            <a:schemeClr val="tx1"/>
          </a:solidFill>
          <a:latin typeface="+mn-lt"/>
          <a:ea typeface="+mn-ea"/>
          <a:cs typeface="+mn-cs"/>
        </a:defRPr>
      </a:lvl3pPr>
      <a:lvl4pPr marL="1815107" indent="-259301" algn="l" defTabSz="1037204" rtl="0" eaLnBrk="1" latinLnBrk="0" hangingPunct="1">
        <a:lnSpc>
          <a:spcPct val="90000"/>
        </a:lnSpc>
        <a:spcBef>
          <a:spcPts val="567"/>
        </a:spcBef>
        <a:buFont typeface="Arial" panose="020B0604020202020204" pitchFamily="34" charset="0"/>
        <a:buChar char="•"/>
        <a:defRPr sz="2042" kern="1200">
          <a:solidFill>
            <a:schemeClr val="tx1"/>
          </a:solidFill>
          <a:latin typeface="+mn-lt"/>
          <a:ea typeface="+mn-ea"/>
          <a:cs typeface="+mn-cs"/>
        </a:defRPr>
      </a:lvl4pPr>
      <a:lvl5pPr marL="2333709" indent="-259301" algn="l" defTabSz="1037204" rtl="0" eaLnBrk="1" latinLnBrk="0" hangingPunct="1">
        <a:lnSpc>
          <a:spcPct val="90000"/>
        </a:lnSpc>
        <a:spcBef>
          <a:spcPts val="567"/>
        </a:spcBef>
        <a:buFont typeface="Arial" panose="020B0604020202020204" pitchFamily="34" charset="0"/>
        <a:buChar char="•"/>
        <a:defRPr sz="2042" kern="1200">
          <a:solidFill>
            <a:schemeClr val="tx1"/>
          </a:solidFill>
          <a:latin typeface="+mn-lt"/>
          <a:ea typeface="+mn-ea"/>
          <a:cs typeface="+mn-cs"/>
        </a:defRPr>
      </a:lvl5pPr>
      <a:lvl6pPr marL="2852311" indent="-259301" algn="l" defTabSz="1037204" rtl="0" eaLnBrk="1" latinLnBrk="0" hangingPunct="1">
        <a:lnSpc>
          <a:spcPct val="90000"/>
        </a:lnSpc>
        <a:spcBef>
          <a:spcPts val="567"/>
        </a:spcBef>
        <a:buFont typeface="Arial" panose="020B0604020202020204" pitchFamily="34" charset="0"/>
        <a:buChar char="•"/>
        <a:defRPr sz="2042" kern="1200">
          <a:solidFill>
            <a:schemeClr val="tx1"/>
          </a:solidFill>
          <a:latin typeface="+mn-lt"/>
          <a:ea typeface="+mn-ea"/>
          <a:cs typeface="+mn-cs"/>
        </a:defRPr>
      </a:lvl6pPr>
      <a:lvl7pPr marL="3370913" indent="-259301" algn="l" defTabSz="1037204" rtl="0" eaLnBrk="1" latinLnBrk="0" hangingPunct="1">
        <a:lnSpc>
          <a:spcPct val="90000"/>
        </a:lnSpc>
        <a:spcBef>
          <a:spcPts val="567"/>
        </a:spcBef>
        <a:buFont typeface="Arial" panose="020B0604020202020204" pitchFamily="34" charset="0"/>
        <a:buChar char="•"/>
        <a:defRPr sz="2042" kern="1200">
          <a:solidFill>
            <a:schemeClr val="tx1"/>
          </a:solidFill>
          <a:latin typeface="+mn-lt"/>
          <a:ea typeface="+mn-ea"/>
          <a:cs typeface="+mn-cs"/>
        </a:defRPr>
      </a:lvl7pPr>
      <a:lvl8pPr marL="3889515" indent="-259301" algn="l" defTabSz="1037204" rtl="0" eaLnBrk="1" latinLnBrk="0" hangingPunct="1">
        <a:lnSpc>
          <a:spcPct val="90000"/>
        </a:lnSpc>
        <a:spcBef>
          <a:spcPts val="567"/>
        </a:spcBef>
        <a:buFont typeface="Arial" panose="020B0604020202020204" pitchFamily="34" charset="0"/>
        <a:buChar char="•"/>
        <a:defRPr sz="2042" kern="1200">
          <a:solidFill>
            <a:schemeClr val="tx1"/>
          </a:solidFill>
          <a:latin typeface="+mn-lt"/>
          <a:ea typeface="+mn-ea"/>
          <a:cs typeface="+mn-cs"/>
        </a:defRPr>
      </a:lvl8pPr>
      <a:lvl9pPr marL="4408117" indent="-259301" algn="l" defTabSz="1037204" rtl="0" eaLnBrk="1" latinLnBrk="0" hangingPunct="1">
        <a:lnSpc>
          <a:spcPct val="90000"/>
        </a:lnSpc>
        <a:spcBef>
          <a:spcPts val="567"/>
        </a:spcBef>
        <a:buFont typeface="Arial" panose="020B0604020202020204" pitchFamily="34" charset="0"/>
        <a:buChar char="•"/>
        <a:defRPr sz="2042" kern="1200">
          <a:solidFill>
            <a:schemeClr val="tx1"/>
          </a:solidFill>
          <a:latin typeface="+mn-lt"/>
          <a:ea typeface="+mn-ea"/>
          <a:cs typeface="+mn-cs"/>
        </a:defRPr>
      </a:lvl9pPr>
    </p:bodyStyle>
    <p:otherStyle>
      <a:defPPr>
        <a:defRPr lang="de-DE"/>
      </a:defPPr>
      <a:lvl1pPr marL="0" algn="l" defTabSz="1037204" rtl="0" eaLnBrk="1" latinLnBrk="0" hangingPunct="1">
        <a:defRPr sz="2042" kern="1200">
          <a:solidFill>
            <a:schemeClr val="tx1"/>
          </a:solidFill>
          <a:latin typeface="+mn-lt"/>
          <a:ea typeface="+mn-ea"/>
          <a:cs typeface="+mn-cs"/>
        </a:defRPr>
      </a:lvl1pPr>
      <a:lvl2pPr marL="518602" algn="l" defTabSz="1037204" rtl="0" eaLnBrk="1" latinLnBrk="0" hangingPunct="1">
        <a:defRPr sz="2042" kern="1200">
          <a:solidFill>
            <a:schemeClr val="tx1"/>
          </a:solidFill>
          <a:latin typeface="+mn-lt"/>
          <a:ea typeface="+mn-ea"/>
          <a:cs typeface="+mn-cs"/>
        </a:defRPr>
      </a:lvl2pPr>
      <a:lvl3pPr marL="1037204" algn="l" defTabSz="1037204" rtl="0" eaLnBrk="1" latinLnBrk="0" hangingPunct="1">
        <a:defRPr sz="2042" kern="1200">
          <a:solidFill>
            <a:schemeClr val="tx1"/>
          </a:solidFill>
          <a:latin typeface="+mn-lt"/>
          <a:ea typeface="+mn-ea"/>
          <a:cs typeface="+mn-cs"/>
        </a:defRPr>
      </a:lvl3pPr>
      <a:lvl4pPr marL="1555806" algn="l" defTabSz="1037204" rtl="0" eaLnBrk="1" latinLnBrk="0" hangingPunct="1">
        <a:defRPr sz="2042" kern="1200">
          <a:solidFill>
            <a:schemeClr val="tx1"/>
          </a:solidFill>
          <a:latin typeface="+mn-lt"/>
          <a:ea typeface="+mn-ea"/>
          <a:cs typeface="+mn-cs"/>
        </a:defRPr>
      </a:lvl4pPr>
      <a:lvl5pPr marL="2074408" algn="l" defTabSz="1037204" rtl="0" eaLnBrk="1" latinLnBrk="0" hangingPunct="1">
        <a:defRPr sz="2042" kern="1200">
          <a:solidFill>
            <a:schemeClr val="tx1"/>
          </a:solidFill>
          <a:latin typeface="+mn-lt"/>
          <a:ea typeface="+mn-ea"/>
          <a:cs typeface="+mn-cs"/>
        </a:defRPr>
      </a:lvl5pPr>
      <a:lvl6pPr marL="2593010" algn="l" defTabSz="1037204" rtl="0" eaLnBrk="1" latinLnBrk="0" hangingPunct="1">
        <a:defRPr sz="2042" kern="1200">
          <a:solidFill>
            <a:schemeClr val="tx1"/>
          </a:solidFill>
          <a:latin typeface="+mn-lt"/>
          <a:ea typeface="+mn-ea"/>
          <a:cs typeface="+mn-cs"/>
        </a:defRPr>
      </a:lvl6pPr>
      <a:lvl7pPr marL="3111612" algn="l" defTabSz="1037204" rtl="0" eaLnBrk="1" latinLnBrk="0" hangingPunct="1">
        <a:defRPr sz="2042" kern="1200">
          <a:solidFill>
            <a:schemeClr val="tx1"/>
          </a:solidFill>
          <a:latin typeface="+mn-lt"/>
          <a:ea typeface="+mn-ea"/>
          <a:cs typeface="+mn-cs"/>
        </a:defRPr>
      </a:lvl7pPr>
      <a:lvl8pPr marL="3630214" algn="l" defTabSz="1037204" rtl="0" eaLnBrk="1" latinLnBrk="0" hangingPunct="1">
        <a:defRPr sz="2042" kern="1200">
          <a:solidFill>
            <a:schemeClr val="tx1"/>
          </a:solidFill>
          <a:latin typeface="+mn-lt"/>
          <a:ea typeface="+mn-ea"/>
          <a:cs typeface="+mn-cs"/>
        </a:defRPr>
      </a:lvl8pPr>
      <a:lvl9pPr marL="4148816" algn="l" defTabSz="1037204" rtl="0" eaLnBrk="1" latinLnBrk="0" hangingPunct="1">
        <a:defRPr sz="204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p:nvPr/>
        </p:nvSpPr>
        <p:spPr>
          <a:xfrm>
            <a:off x="1551585" y="2732240"/>
            <a:ext cx="74295" cy="601345"/>
          </a:xfrm>
          <a:custGeom>
            <a:avLst/>
            <a:gdLst/>
            <a:ahLst/>
            <a:cxnLst/>
            <a:rect l="l" t="t" r="r" b="b"/>
            <a:pathLst>
              <a:path w="74294" h="601345">
                <a:moveTo>
                  <a:pt x="73977" y="600824"/>
                </a:moveTo>
                <a:lnTo>
                  <a:pt x="0" y="600824"/>
                </a:lnTo>
                <a:lnTo>
                  <a:pt x="0" y="0"/>
                </a:lnTo>
                <a:lnTo>
                  <a:pt x="73977" y="0"/>
                </a:lnTo>
                <a:lnTo>
                  <a:pt x="73977" y="600824"/>
                </a:lnTo>
                <a:close/>
              </a:path>
            </a:pathLst>
          </a:custGeom>
          <a:solidFill>
            <a:srgbClr val="FFFFFF"/>
          </a:solidFill>
        </p:spPr>
        <p:txBody>
          <a:bodyPr wrap="square" lIns="0" tIns="0" rIns="0" bIns="0" rtlCol="0"/>
          <a:lstStyle/>
          <a:p>
            <a:endParaRPr/>
          </a:p>
        </p:txBody>
      </p:sp>
      <p:sp>
        <p:nvSpPr>
          <p:cNvPr id="28" name="object 28"/>
          <p:cNvSpPr/>
          <p:nvPr/>
        </p:nvSpPr>
        <p:spPr>
          <a:xfrm>
            <a:off x="1551585" y="2732240"/>
            <a:ext cx="73977" cy="600824"/>
          </a:xfrm>
          <a:prstGeom prst="rect">
            <a:avLst/>
          </a:prstGeom>
          <a:blipFill>
            <a:blip r:embed="rId2" cstate="print"/>
            <a:stretch>
              <a:fillRect/>
            </a:stretch>
          </a:blipFill>
        </p:spPr>
        <p:txBody>
          <a:bodyPr wrap="square" lIns="0" tIns="0" rIns="0" bIns="0" rtlCol="0"/>
          <a:lstStyle/>
          <a:p>
            <a:endParaRPr/>
          </a:p>
        </p:txBody>
      </p:sp>
      <p:sp>
        <p:nvSpPr>
          <p:cNvPr id="23" name="Rechteck 22"/>
          <p:cNvSpPr/>
          <p:nvPr/>
        </p:nvSpPr>
        <p:spPr>
          <a:xfrm>
            <a:off x="322530" y="1321169"/>
            <a:ext cx="4913778" cy="3600986"/>
          </a:xfrm>
          <a:prstGeom prst="rect">
            <a:avLst/>
          </a:prstGeom>
        </p:spPr>
        <p:txBody>
          <a:bodyPr wrap="square">
            <a:spAutoFit/>
          </a:bodyPr>
          <a:lstStyle/>
          <a:p>
            <a:pPr lvl="0"/>
            <a:r>
              <a:rPr lang="de-DE" sz="1200" dirty="0" smtClean="0">
                <a:solidFill>
                  <a:srgbClr val="231F20"/>
                </a:solidFill>
                <a:latin typeface="VW Text" panose="020B0504040200000003" pitchFamily="34" charset="0"/>
              </a:rPr>
              <a:t>xStarters </a:t>
            </a:r>
            <a:r>
              <a:rPr lang="de-DE" sz="1200" dirty="0">
                <a:solidFill>
                  <a:srgbClr val="231F20"/>
                </a:solidFill>
                <a:latin typeface="VW Text" panose="020B0504040200000003" pitchFamily="34" charset="0"/>
              </a:rPr>
              <a:t>ist ein </a:t>
            </a:r>
            <a:r>
              <a:rPr lang="de-DE" sz="1200" b="1" dirty="0">
                <a:solidFill>
                  <a:srgbClr val="F66658"/>
                </a:solidFill>
                <a:latin typeface="VW Text" panose="020B0504040200000003" pitchFamily="34" charset="0"/>
              </a:rPr>
              <a:t>Digitalwettbewerb</a:t>
            </a:r>
            <a:r>
              <a:rPr lang="de-DE" sz="1200" dirty="0">
                <a:solidFill>
                  <a:srgbClr val="231F20"/>
                </a:solidFill>
                <a:latin typeface="VW Text" panose="020B0504040200000003" pitchFamily="34" charset="0"/>
              </a:rPr>
              <a:t> für junge Menschen im Alter von </a:t>
            </a:r>
            <a:r>
              <a:rPr lang="de-DE" sz="1200" dirty="0" smtClean="0">
                <a:solidFill>
                  <a:srgbClr val="231F20"/>
                </a:solidFill>
                <a:latin typeface="VW Text" panose="020B0504040200000003" pitchFamily="34" charset="0"/>
              </a:rPr>
              <a:t/>
            </a:r>
            <a:br>
              <a:rPr lang="de-DE" sz="1200" dirty="0" smtClean="0">
                <a:solidFill>
                  <a:srgbClr val="231F20"/>
                </a:solidFill>
                <a:latin typeface="VW Text" panose="020B0504040200000003" pitchFamily="34" charset="0"/>
              </a:rPr>
            </a:br>
            <a:r>
              <a:rPr lang="de-DE" sz="1200" dirty="0" smtClean="0">
                <a:solidFill>
                  <a:srgbClr val="231F20"/>
                </a:solidFill>
                <a:latin typeface="VW Text" panose="020B0504040200000003" pitchFamily="34" charset="0"/>
              </a:rPr>
              <a:t>14 </a:t>
            </a:r>
            <a:r>
              <a:rPr lang="de-DE" sz="1200" dirty="0">
                <a:solidFill>
                  <a:srgbClr val="231F20"/>
                </a:solidFill>
                <a:latin typeface="VW Text" panose="020B0504040200000003" pitchFamily="34" charset="0"/>
              </a:rPr>
              <a:t>bis 19 </a:t>
            </a:r>
            <a:r>
              <a:rPr lang="de-DE" sz="1200" dirty="0" smtClean="0">
                <a:solidFill>
                  <a:srgbClr val="231F20"/>
                </a:solidFill>
                <a:latin typeface="VW Text" panose="020B0504040200000003" pitchFamily="34" charset="0"/>
              </a:rPr>
              <a:t>Jahren.</a:t>
            </a:r>
          </a:p>
          <a:p>
            <a:pPr lvl="0"/>
            <a:endParaRPr lang="de-DE" sz="1200" dirty="0">
              <a:solidFill>
                <a:srgbClr val="231F20"/>
              </a:solidFill>
              <a:latin typeface="VW Text" panose="020B0504040200000003" pitchFamily="34" charset="0"/>
            </a:endParaRPr>
          </a:p>
          <a:p>
            <a:pPr lvl="0"/>
            <a:r>
              <a:rPr lang="de-DE" sz="1200" dirty="0" smtClean="0">
                <a:solidFill>
                  <a:srgbClr val="231F20"/>
                </a:solidFill>
                <a:latin typeface="VW Text" panose="020B0504040200000003" pitchFamily="34" charset="0"/>
              </a:rPr>
              <a:t>Mit </a:t>
            </a:r>
            <a:r>
              <a:rPr lang="de-DE" sz="1200" dirty="0">
                <a:solidFill>
                  <a:srgbClr val="231F20"/>
                </a:solidFill>
                <a:latin typeface="VW Text" panose="020B0504040200000003" pitchFamily="34" charset="0"/>
              </a:rPr>
              <a:t>xStarters bieten wir eine Plattform, die Gleichgesinnte und Experten verbindet und </a:t>
            </a:r>
            <a:r>
              <a:rPr lang="de-DE" sz="1200" dirty="0" smtClean="0">
                <a:solidFill>
                  <a:srgbClr val="231F20"/>
                </a:solidFill>
                <a:latin typeface="VW Text" panose="020B0504040200000003" pitchFamily="34" charset="0"/>
              </a:rPr>
              <a:t>damit einen digitalen </a:t>
            </a:r>
            <a:r>
              <a:rPr lang="de-DE" sz="1200" dirty="0">
                <a:solidFill>
                  <a:srgbClr val="231F20"/>
                </a:solidFill>
                <a:latin typeface="VW Text" panose="020B0504040200000003" pitchFamily="34" charset="0"/>
              </a:rPr>
              <a:t>Ort für die </a:t>
            </a:r>
            <a:r>
              <a:rPr lang="de-DE" sz="1200" b="1" dirty="0">
                <a:solidFill>
                  <a:srgbClr val="67F7F6"/>
                </a:solidFill>
                <a:latin typeface="VW Text" panose="020B0504040200000003" pitchFamily="34" charset="0"/>
              </a:rPr>
              <a:t>Social </a:t>
            </a:r>
            <a:r>
              <a:rPr lang="de-DE" sz="1200" b="1" dirty="0" err="1">
                <a:solidFill>
                  <a:srgbClr val="67F7F6"/>
                </a:solidFill>
                <a:latin typeface="VW Text" panose="020B0504040200000003" pitchFamily="34" charset="0"/>
              </a:rPr>
              <a:t>Makers</a:t>
            </a:r>
            <a:r>
              <a:rPr lang="de-DE" sz="1200" b="1" dirty="0">
                <a:solidFill>
                  <a:srgbClr val="49DAF9"/>
                </a:solidFill>
                <a:latin typeface="VW Text" panose="020B0504040200000003" pitchFamily="34" charset="0"/>
              </a:rPr>
              <a:t> </a:t>
            </a:r>
            <a:r>
              <a:rPr lang="de-DE" sz="1200" dirty="0">
                <a:solidFill>
                  <a:srgbClr val="231F20"/>
                </a:solidFill>
                <a:latin typeface="VW Text" panose="020B0504040200000003" pitchFamily="34" charset="0"/>
              </a:rPr>
              <a:t>der Zukunft. </a:t>
            </a:r>
            <a:endParaRPr lang="de-DE" sz="1200" dirty="0" smtClean="0">
              <a:solidFill>
                <a:srgbClr val="231F20"/>
              </a:solidFill>
              <a:latin typeface="VW Text" panose="020B0504040200000003" pitchFamily="34" charset="0"/>
            </a:endParaRPr>
          </a:p>
          <a:p>
            <a:pPr lvl="0"/>
            <a:endParaRPr lang="de-DE" sz="1200" dirty="0">
              <a:solidFill>
                <a:srgbClr val="231F20"/>
              </a:solidFill>
              <a:latin typeface="VW Text" panose="020B0504040200000003" pitchFamily="34" charset="0"/>
            </a:endParaRPr>
          </a:p>
          <a:p>
            <a:pPr lvl="0"/>
            <a:r>
              <a:rPr lang="de-DE" sz="1200" dirty="0" smtClean="0">
                <a:solidFill>
                  <a:srgbClr val="231F20"/>
                </a:solidFill>
                <a:latin typeface="VW Text" panose="020B0504040200000003" pitchFamily="34" charset="0"/>
              </a:rPr>
              <a:t>xStarters </a:t>
            </a:r>
            <a:r>
              <a:rPr lang="de-DE" sz="1200" dirty="0">
                <a:solidFill>
                  <a:srgbClr val="231F20"/>
                </a:solidFill>
                <a:latin typeface="VW Text" panose="020B0504040200000003" pitchFamily="34" charset="0"/>
              </a:rPr>
              <a:t>bietet </a:t>
            </a:r>
            <a:r>
              <a:rPr lang="de-DE" sz="1200" b="1" dirty="0">
                <a:solidFill>
                  <a:srgbClr val="FAE900"/>
                </a:solidFill>
                <a:latin typeface="VW Text" panose="020B0504040200000003" pitchFamily="34" charset="0"/>
              </a:rPr>
              <a:t>Knowhow</a:t>
            </a:r>
            <a:r>
              <a:rPr lang="de-DE" sz="1200" dirty="0">
                <a:solidFill>
                  <a:srgbClr val="231F20"/>
                </a:solidFill>
                <a:latin typeface="VW Text" panose="020B0504040200000003" pitchFamily="34" charset="0"/>
              </a:rPr>
              <a:t> </a:t>
            </a:r>
            <a:r>
              <a:rPr lang="de-DE" sz="1200" dirty="0">
                <a:latin typeface="VW Text" panose="020B0504040200000003" pitchFamily="34" charset="0"/>
              </a:rPr>
              <a:t>zur Entwicklung von neuen Ideen, um</a:t>
            </a:r>
            <a:r>
              <a:rPr lang="de-DE" sz="1200" dirty="0">
                <a:solidFill>
                  <a:srgbClr val="231F20"/>
                </a:solidFill>
                <a:latin typeface="VW Text" panose="020B0504040200000003" pitchFamily="34" charset="0"/>
              </a:rPr>
              <a:t> junge Menschen zu </a:t>
            </a:r>
            <a:r>
              <a:rPr lang="de-DE" sz="1200" dirty="0" smtClean="0">
                <a:solidFill>
                  <a:srgbClr val="231F20"/>
                </a:solidFill>
                <a:latin typeface="VW Text" panose="020B0504040200000003" pitchFamily="34" charset="0"/>
              </a:rPr>
              <a:t> sinnvollen </a:t>
            </a:r>
            <a:r>
              <a:rPr lang="de-DE" sz="1200" dirty="0">
                <a:solidFill>
                  <a:srgbClr val="231F20"/>
                </a:solidFill>
                <a:latin typeface="VW Text" panose="020B0504040200000003" pitchFamily="34" charset="0"/>
              </a:rPr>
              <a:t>Beiträgen für unsere Zukunft zu motivieren sowie einen </a:t>
            </a:r>
            <a:r>
              <a:rPr lang="de-DE" sz="1200" dirty="0" smtClean="0">
                <a:solidFill>
                  <a:srgbClr val="231F20"/>
                </a:solidFill>
                <a:latin typeface="VW Text" panose="020B0504040200000003" pitchFamily="34" charset="0"/>
              </a:rPr>
              <a:t>inspirierenden </a:t>
            </a:r>
            <a:r>
              <a:rPr lang="de-DE" sz="1200" b="1" dirty="0" smtClean="0">
                <a:solidFill>
                  <a:srgbClr val="FAE900"/>
                </a:solidFill>
                <a:latin typeface="VW Text" panose="020B0504040200000003" pitchFamily="34" charset="0"/>
              </a:rPr>
              <a:t>Blog</a:t>
            </a:r>
            <a:r>
              <a:rPr lang="de-DE" sz="1200" dirty="0">
                <a:solidFill>
                  <a:srgbClr val="231F20"/>
                </a:solidFill>
                <a:latin typeface="VW Text" panose="020B0504040200000003" pitchFamily="34" charset="0"/>
              </a:rPr>
              <a:t>, </a:t>
            </a:r>
            <a:r>
              <a:rPr lang="de-DE" sz="1200" dirty="0" smtClean="0">
                <a:solidFill>
                  <a:srgbClr val="231F20"/>
                </a:solidFill>
                <a:latin typeface="VW Text" panose="020B0504040200000003" pitchFamily="34" charset="0"/>
              </a:rPr>
              <a:t> um </a:t>
            </a:r>
            <a:r>
              <a:rPr lang="de-DE" sz="1200" dirty="0">
                <a:solidFill>
                  <a:srgbClr val="231F20"/>
                </a:solidFill>
                <a:latin typeface="VW Text" panose="020B0504040200000003" pitchFamily="34" charset="0"/>
              </a:rPr>
              <a:t>für soziale Themen und gesellschaftliche Problemstellungen zu sensibilisieren. </a:t>
            </a:r>
          </a:p>
          <a:p>
            <a:pPr lvl="0"/>
            <a:endParaRPr lang="de-DE" sz="1200" dirty="0">
              <a:solidFill>
                <a:srgbClr val="231F20"/>
              </a:solidFill>
              <a:latin typeface="VW Text" panose="020B0504040200000003" pitchFamily="34" charset="0"/>
            </a:endParaRPr>
          </a:p>
          <a:p>
            <a:pPr lvl="0"/>
            <a:r>
              <a:rPr lang="de-DE" sz="1200" dirty="0" smtClean="0">
                <a:solidFill>
                  <a:srgbClr val="231F20"/>
                </a:solidFill>
                <a:latin typeface="VW Text" panose="020B0504040200000003" pitchFamily="34" charset="0"/>
              </a:rPr>
              <a:t>In jährlichen </a:t>
            </a:r>
            <a:r>
              <a:rPr lang="de-DE" sz="1200" dirty="0">
                <a:solidFill>
                  <a:srgbClr val="231F20"/>
                </a:solidFill>
                <a:latin typeface="VW Text" panose="020B0504040200000003" pitchFamily="34" charset="0"/>
              </a:rPr>
              <a:t>Wettbewerben können junge Teams, unterstützt </a:t>
            </a:r>
            <a:r>
              <a:rPr lang="de-DE" sz="1200" dirty="0" smtClean="0">
                <a:solidFill>
                  <a:srgbClr val="231F20"/>
                </a:solidFill>
                <a:latin typeface="VW Text" panose="020B0504040200000003" pitchFamily="34" charset="0"/>
              </a:rPr>
              <a:t>durch Experten</a:t>
            </a:r>
            <a:r>
              <a:rPr lang="de-DE" sz="1200" dirty="0">
                <a:solidFill>
                  <a:srgbClr val="231F20"/>
                </a:solidFill>
                <a:latin typeface="VW Text" panose="020B0504040200000003" pitchFamily="34" charset="0"/>
              </a:rPr>
              <a:t>, </a:t>
            </a:r>
            <a:r>
              <a:rPr lang="de-DE" sz="1200" dirty="0" smtClean="0">
                <a:solidFill>
                  <a:srgbClr val="231F20"/>
                </a:solidFill>
                <a:latin typeface="VW Text" panose="020B0504040200000003" pitchFamily="34" charset="0"/>
              </a:rPr>
              <a:t>ihre </a:t>
            </a:r>
            <a:r>
              <a:rPr lang="de-DE" sz="1200" b="1" dirty="0">
                <a:solidFill>
                  <a:srgbClr val="67F7F6"/>
                </a:solidFill>
                <a:latin typeface="VW Text" panose="020B0504040200000003" pitchFamily="34" charset="0"/>
              </a:rPr>
              <a:t>Ideen</a:t>
            </a:r>
            <a:r>
              <a:rPr lang="de-DE" sz="1200" dirty="0">
                <a:solidFill>
                  <a:srgbClr val="231F20"/>
                </a:solidFill>
                <a:latin typeface="VW Text" panose="020B0504040200000003" pitchFamily="34" charset="0"/>
              </a:rPr>
              <a:t> und Projekte für digitale soziale Lösungen ausarbeiten. </a:t>
            </a:r>
          </a:p>
          <a:p>
            <a:pPr lvl="0"/>
            <a:endParaRPr lang="de-DE" sz="1200" dirty="0">
              <a:solidFill>
                <a:srgbClr val="231F20"/>
              </a:solidFill>
              <a:latin typeface="VW Text" panose="020B0504040200000003" pitchFamily="34" charset="0"/>
            </a:endParaRPr>
          </a:p>
          <a:p>
            <a:pPr lvl="0"/>
            <a:r>
              <a:rPr lang="de-DE" sz="1200" dirty="0" smtClean="0">
                <a:solidFill>
                  <a:srgbClr val="231F20"/>
                </a:solidFill>
                <a:latin typeface="VW Text" panose="020B0504040200000003" pitchFamily="34" charset="0"/>
              </a:rPr>
              <a:t>Vor </a:t>
            </a:r>
            <a:r>
              <a:rPr lang="de-DE" sz="1200" dirty="0">
                <a:solidFill>
                  <a:srgbClr val="231F20"/>
                </a:solidFill>
                <a:latin typeface="VW Text" panose="020B0504040200000003" pitchFamily="34" charset="0"/>
              </a:rPr>
              <a:t>Ort Veranstaltungen und ein </a:t>
            </a:r>
            <a:r>
              <a:rPr lang="de-DE" sz="1200" b="1" dirty="0">
                <a:solidFill>
                  <a:srgbClr val="F66658"/>
                </a:solidFill>
                <a:latin typeface="VW Text" panose="020B0504040200000003" pitchFamily="34" charset="0"/>
              </a:rPr>
              <a:t>Abschlussevent</a:t>
            </a:r>
            <a:r>
              <a:rPr lang="de-DE" sz="1200" dirty="0">
                <a:solidFill>
                  <a:srgbClr val="231F20"/>
                </a:solidFill>
                <a:latin typeface="VW Text" panose="020B0504040200000003" pitchFamily="34" charset="0"/>
              </a:rPr>
              <a:t> </a:t>
            </a:r>
            <a:r>
              <a:rPr lang="de-DE" sz="1200" dirty="0" smtClean="0">
                <a:solidFill>
                  <a:srgbClr val="231F20"/>
                </a:solidFill>
                <a:latin typeface="VW Text" panose="020B0504040200000003" pitchFamily="34" charset="0"/>
              </a:rPr>
              <a:t>am </a:t>
            </a:r>
            <a:r>
              <a:rPr lang="de-DE" sz="1200" dirty="0">
                <a:solidFill>
                  <a:srgbClr val="231F20"/>
                </a:solidFill>
                <a:latin typeface="VW Text" panose="020B0504040200000003" pitchFamily="34" charset="0"/>
              </a:rPr>
              <a:t>9. Februar 2019 mit </a:t>
            </a:r>
            <a:r>
              <a:rPr lang="de-DE" sz="1200" dirty="0" smtClean="0">
                <a:solidFill>
                  <a:srgbClr val="231F20"/>
                </a:solidFill>
                <a:latin typeface="VW Text" panose="020B0504040200000003" pitchFamily="34" charset="0"/>
              </a:rPr>
              <a:t>Preisverleihung (die „xStarters Award Party“) </a:t>
            </a:r>
            <a:r>
              <a:rPr lang="de-DE" sz="1200" dirty="0">
                <a:solidFill>
                  <a:srgbClr val="231F20"/>
                </a:solidFill>
                <a:latin typeface="VW Text" panose="020B0504040200000003" pitchFamily="34" charset="0"/>
              </a:rPr>
              <a:t>begleiten das Programm für die Pioniere des digitalen Zeitalters</a:t>
            </a:r>
            <a:r>
              <a:rPr lang="de-DE" sz="1200" dirty="0" smtClean="0">
                <a:solidFill>
                  <a:srgbClr val="231F20"/>
                </a:solidFill>
                <a:latin typeface="VW Text" panose="020B0504040200000003" pitchFamily="34" charset="0"/>
              </a:rPr>
              <a:t>. </a:t>
            </a:r>
            <a:endParaRPr lang="de-DE" sz="1200" dirty="0">
              <a:solidFill>
                <a:srgbClr val="231F20"/>
              </a:solidFill>
              <a:latin typeface="VW Text" panose="020B0504040200000003" pitchFamily="34" charset="0"/>
            </a:endParaRPr>
          </a:p>
        </p:txBody>
      </p:sp>
      <p:sp>
        <p:nvSpPr>
          <p:cNvPr id="24" name="Textfeld 23"/>
          <p:cNvSpPr txBox="1"/>
          <p:nvPr/>
        </p:nvSpPr>
        <p:spPr>
          <a:xfrm>
            <a:off x="322530" y="472549"/>
            <a:ext cx="4245082" cy="597426"/>
          </a:xfrm>
          <a:prstGeom prst="rect">
            <a:avLst/>
          </a:prstGeom>
          <a:noFill/>
        </p:spPr>
        <p:txBody>
          <a:bodyPr wrap="square" lIns="90000" tIns="0" rIns="0" bIns="0" rtlCol="0">
            <a:noAutofit/>
          </a:bodyPr>
          <a:lstStyle/>
          <a:p>
            <a:r>
              <a:rPr lang="de-DE" sz="3600" dirty="0" smtClean="0">
                <a:solidFill>
                  <a:srgbClr val="F66658"/>
                </a:solidFill>
                <a:latin typeface="VW Headline OT-Black" panose="020B0A03000000020003" pitchFamily="34" charset="0"/>
              </a:rPr>
              <a:t>Was ist xStarters?</a:t>
            </a:r>
            <a:endParaRPr lang="de-DE" sz="3600" dirty="0">
              <a:solidFill>
                <a:srgbClr val="F66658"/>
              </a:solidFill>
              <a:latin typeface="VW Headline OT-Black" panose="020B0A03000000020003" pitchFamily="34" charset="0"/>
            </a:endParaRPr>
          </a:p>
        </p:txBody>
      </p:sp>
      <p:cxnSp>
        <p:nvCxnSpPr>
          <p:cNvPr id="29" name="Gerader Verbinder 28"/>
          <p:cNvCxnSpPr/>
          <p:nvPr/>
        </p:nvCxnSpPr>
        <p:spPr bwMode="auto">
          <a:xfrm>
            <a:off x="910192" y="5695491"/>
            <a:ext cx="3672000" cy="7814"/>
          </a:xfrm>
          <a:prstGeom prst="line">
            <a:avLst/>
          </a:prstGeom>
          <a:solidFill>
            <a:srgbClr val="49DAF9"/>
          </a:solidFill>
          <a:ln w="38100" cap="flat" cmpd="sng" algn="ctr">
            <a:solidFill>
              <a:srgbClr val="231F2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aute 29"/>
          <p:cNvSpPr/>
          <p:nvPr/>
        </p:nvSpPr>
        <p:spPr bwMode="auto">
          <a:xfrm>
            <a:off x="4478906" y="5559704"/>
            <a:ext cx="277311" cy="287445"/>
          </a:xfrm>
          <a:prstGeom prst="diamond">
            <a:avLst/>
          </a:prstGeom>
          <a:solidFill>
            <a:srgbClr val="67F7F6"/>
          </a:solidFill>
          <a:ln w="12700" cap="flat" cmpd="sng" algn="ctr">
            <a:noFill/>
            <a:prstDash val="solid"/>
            <a:miter lim="800000"/>
          </a:ln>
          <a:effectLst/>
          <a:extLst/>
        </p:spPr>
        <p:txBody>
          <a:bodyPr rtlCol="0" anchor="ctr"/>
          <a:lstStyle/>
          <a:p>
            <a:pPr algn="ctr" defTabSz="457200" fontAlgn="auto">
              <a:spcBef>
                <a:spcPts val="0"/>
              </a:spcBef>
              <a:spcAft>
                <a:spcPts val="0"/>
              </a:spcAft>
            </a:pPr>
            <a:endParaRPr lang="en-GB" sz="1800" kern="0" dirty="0">
              <a:solidFill>
                <a:prstClr val="white"/>
              </a:solidFill>
              <a:latin typeface="VW Text"/>
            </a:endParaRPr>
          </a:p>
        </p:txBody>
      </p:sp>
      <p:sp>
        <p:nvSpPr>
          <p:cNvPr id="31" name="Raute 30"/>
          <p:cNvSpPr/>
          <p:nvPr/>
        </p:nvSpPr>
        <p:spPr bwMode="auto">
          <a:xfrm>
            <a:off x="735492" y="5577669"/>
            <a:ext cx="242647" cy="251514"/>
          </a:xfrm>
          <a:prstGeom prst="diamond">
            <a:avLst/>
          </a:prstGeom>
          <a:solidFill>
            <a:srgbClr val="F66658"/>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lvl="0" indent="0" defTabSz="674688"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dirty="0" smtClean="0">
              <a:ln>
                <a:noFill/>
              </a:ln>
              <a:solidFill>
                <a:srgbClr val="231F20"/>
              </a:solidFill>
              <a:effectLst/>
              <a:uLnTx/>
              <a:uFillTx/>
            </a:endParaRPr>
          </a:p>
        </p:txBody>
      </p:sp>
      <p:sp>
        <p:nvSpPr>
          <p:cNvPr id="32" name="Textfeld 31"/>
          <p:cNvSpPr txBox="1"/>
          <p:nvPr/>
        </p:nvSpPr>
        <p:spPr>
          <a:xfrm>
            <a:off x="550152" y="5188769"/>
            <a:ext cx="629313" cy="372249"/>
          </a:xfrm>
          <a:prstGeom prst="rect">
            <a:avLst/>
          </a:prstGeom>
          <a:noFill/>
        </p:spPr>
        <p:txBody>
          <a:bodyPr wrap="square" lIns="0" tIns="0" rIns="0" bIns="0" rtlCol="0">
            <a:noAutofit/>
          </a:bodyPr>
          <a:lstStyle/>
          <a:p>
            <a:pPr algn="ctr" defTabSz="457200" fontAlgn="auto">
              <a:spcBef>
                <a:spcPts val="0"/>
              </a:spcBef>
              <a:spcAft>
                <a:spcPts val="0"/>
              </a:spcAft>
            </a:pPr>
            <a:r>
              <a:rPr lang="en-GB" sz="700" b="1" dirty="0">
                <a:solidFill>
                  <a:srgbClr val="231F20"/>
                </a:solidFill>
                <a:latin typeface="VW Text"/>
              </a:rPr>
              <a:t>1</a:t>
            </a:r>
            <a:r>
              <a:rPr lang="en-GB" sz="700" b="1" dirty="0" smtClean="0">
                <a:solidFill>
                  <a:srgbClr val="231F20"/>
                </a:solidFill>
                <a:latin typeface="VW Text"/>
              </a:rPr>
              <a:t>5.10.2018</a:t>
            </a:r>
          </a:p>
          <a:p>
            <a:pPr algn="ctr" defTabSz="457200" fontAlgn="auto">
              <a:spcBef>
                <a:spcPts val="0"/>
              </a:spcBef>
              <a:spcAft>
                <a:spcPts val="0"/>
              </a:spcAft>
            </a:pPr>
            <a:r>
              <a:rPr lang="en-GB" sz="700" dirty="0" smtClean="0">
                <a:solidFill>
                  <a:srgbClr val="231F20"/>
                </a:solidFill>
                <a:latin typeface="VW Text"/>
              </a:rPr>
              <a:t>Die Challenge </a:t>
            </a:r>
            <a:br>
              <a:rPr lang="en-GB" sz="700" dirty="0" smtClean="0">
                <a:solidFill>
                  <a:srgbClr val="231F20"/>
                </a:solidFill>
                <a:latin typeface="VW Text"/>
              </a:rPr>
            </a:br>
            <a:r>
              <a:rPr lang="en-GB" sz="700" dirty="0" err="1" smtClean="0">
                <a:solidFill>
                  <a:srgbClr val="231F20"/>
                </a:solidFill>
                <a:latin typeface="VW Text"/>
              </a:rPr>
              <a:t>geht</a:t>
            </a:r>
            <a:r>
              <a:rPr lang="en-GB" sz="700" dirty="0" smtClean="0">
                <a:solidFill>
                  <a:srgbClr val="231F20"/>
                </a:solidFill>
                <a:latin typeface="VW Text"/>
              </a:rPr>
              <a:t> </a:t>
            </a:r>
            <a:r>
              <a:rPr lang="en-GB" sz="700" dirty="0" err="1" smtClean="0">
                <a:solidFill>
                  <a:srgbClr val="231F20"/>
                </a:solidFill>
                <a:latin typeface="VW Text"/>
              </a:rPr>
              <a:t>los</a:t>
            </a:r>
            <a:r>
              <a:rPr lang="en-GB" sz="700" dirty="0" smtClean="0">
                <a:solidFill>
                  <a:srgbClr val="231F20"/>
                </a:solidFill>
                <a:latin typeface="VW Text"/>
              </a:rPr>
              <a:t>!</a:t>
            </a:r>
          </a:p>
        </p:txBody>
      </p:sp>
      <p:sp>
        <p:nvSpPr>
          <p:cNvPr id="34" name="Textfeld 33"/>
          <p:cNvSpPr txBox="1"/>
          <p:nvPr/>
        </p:nvSpPr>
        <p:spPr>
          <a:xfrm>
            <a:off x="4345268" y="5188769"/>
            <a:ext cx="525364" cy="370118"/>
          </a:xfrm>
          <a:prstGeom prst="rect">
            <a:avLst/>
          </a:prstGeom>
          <a:noFill/>
        </p:spPr>
        <p:txBody>
          <a:bodyPr wrap="square" lIns="0" tIns="0" rIns="0" bIns="0" rtlCol="0">
            <a:noAutofit/>
          </a:bodyPr>
          <a:lstStyle/>
          <a:p>
            <a:pPr algn="ctr" defTabSz="457200" fontAlgn="auto">
              <a:spcBef>
                <a:spcPts val="0"/>
              </a:spcBef>
              <a:spcAft>
                <a:spcPts val="0"/>
              </a:spcAft>
            </a:pPr>
            <a:r>
              <a:rPr lang="en-GB" sz="700" b="1" dirty="0" smtClean="0">
                <a:solidFill>
                  <a:srgbClr val="231F20"/>
                </a:solidFill>
                <a:latin typeface="VW Text"/>
              </a:rPr>
              <a:t>09.02.2019</a:t>
            </a:r>
          </a:p>
          <a:p>
            <a:pPr algn="ctr" defTabSz="457200" fontAlgn="auto">
              <a:spcBef>
                <a:spcPts val="0"/>
              </a:spcBef>
              <a:spcAft>
                <a:spcPts val="0"/>
              </a:spcAft>
            </a:pPr>
            <a:r>
              <a:rPr lang="en-GB" sz="700" dirty="0" smtClean="0">
                <a:solidFill>
                  <a:srgbClr val="231F20"/>
                </a:solidFill>
                <a:latin typeface="VW Text"/>
              </a:rPr>
              <a:t>xStarters </a:t>
            </a:r>
            <a:br>
              <a:rPr lang="en-GB" sz="700" dirty="0" smtClean="0">
                <a:solidFill>
                  <a:srgbClr val="231F20"/>
                </a:solidFill>
                <a:latin typeface="VW Text"/>
              </a:rPr>
            </a:br>
            <a:r>
              <a:rPr lang="en-GB" sz="700" dirty="0" smtClean="0">
                <a:solidFill>
                  <a:srgbClr val="231F20"/>
                </a:solidFill>
                <a:latin typeface="VW Text"/>
              </a:rPr>
              <a:t>Award Party</a:t>
            </a:r>
          </a:p>
        </p:txBody>
      </p:sp>
      <p:sp>
        <p:nvSpPr>
          <p:cNvPr id="36" name="Textfeld 35"/>
          <p:cNvSpPr txBox="1"/>
          <p:nvPr/>
        </p:nvSpPr>
        <p:spPr>
          <a:xfrm>
            <a:off x="1299711" y="5877803"/>
            <a:ext cx="579512" cy="287262"/>
          </a:xfrm>
          <a:prstGeom prst="rect">
            <a:avLst/>
          </a:prstGeom>
          <a:noFill/>
        </p:spPr>
        <p:txBody>
          <a:bodyPr wrap="square" lIns="0" tIns="0" rIns="0" bIns="0" rtlCol="0">
            <a:noAutofit/>
          </a:bodyPr>
          <a:lstStyle/>
          <a:p>
            <a:pPr algn="ctr" defTabSz="457200" fontAlgn="auto">
              <a:spcBef>
                <a:spcPts val="0"/>
              </a:spcBef>
              <a:spcAft>
                <a:spcPts val="0"/>
              </a:spcAft>
            </a:pPr>
            <a:r>
              <a:rPr lang="en-GB" sz="700" b="1" dirty="0" smtClean="0">
                <a:solidFill>
                  <a:srgbClr val="231F20"/>
                </a:solidFill>
                <a:latin typeface="VW Text"/>
              </a:rPr>
              <a:t>1. Hand-In</a:t>
            </a:r>
          </a:p>
          <a:p>
            <a:pPr algn="ctr" defTabSz="457200" fontAlgn="auto">
              <a:spcBef>
                <a:spcPts val="0"/>
              </a:spcBef>
              <a:spcAft>
                <a:spcPts val="0"/>
              </a:spcAft>
            </a:pPr>
            <a:r>
              <a:rPr lang="en-GB" sz="700" dirty="0" err="1" smtClean="0">
                <a:solidFill>
                  <a:srgbClr val="231F20"/>
                </a:solidFill>
                <a:latin typeface="VW Text"/>
              </a:rPr>
              <a:t>Ein</a:t>
            </a:r>
            <a:r>
              <a:rPr lang="en-GB" sz="700" dirty="0" smtClean="0">
                <a:solidFill>
                  <a:srgbClr val="231F20"/>
                </a:solidFill>
                <a:latin typeface="VW Text"/>
              </a:rPr>
              <a:t> Post</a:t>
            </a:r>
          </a:p>
        </p:txBody>
      </p:sp>
      <p:sp>
        <p:nvSpPr>
          <p:cNvPr id="38" name="Textfeld 37"/>
          <p:cNvSpPr txBox="1"/>
          <p:nvPr/>
        </p:nvSpPr>
        <p:spPr>
          <a:xfrm>
            <a:off x="2062320" y="5877802"/>
            <a:ext cx="534205" cy="287264"/>
          </a:xfrm>
          <a:prstGeom prst="rect">
            <a:avLst/>
          </a:prstGeom>
          <a:noFill/>
        </p:spPr>
        <p:txBody>
          <a:bodyPr wrap="square" lIns="0" tIns="0" rIns="0" bIns="0" rtlCol="0">
            <a:noAutofit/>
          </a:bodyPr>
          <a:lstStyle/>
          <a:p>
            <a:pPr algn="ctr" defTabSz="457200" fontAlgn="auto">
              <a:spcBef>
                <a:spcPts val="0"/>
              </a:spcBef>
              <a:spcAft>
                <a:spcPts val="0"/>
              </a:spcAft>
            </a:pPr>
            <a:r>
              <a:rPr lang="en-GB" sz="700" b="1" dirty="0" smtClean="0">
                <a:solidFill>
                  <a:srgbClr val="231F20"/>
                </a:solidFill>
                <a:latin typeface="VW Text"/>
              </a:rPr>
              <a:t>2. Hand-In</a:t>
            </a:r>
          </a:p>
          <a:p>
            <a:pPr algn="ctr" defTabSz="457200" fontAlgn="auto">
              <a:spcBef>
                <a:spcPts val="0"/>
              </a:spcBef>
              <a:spcAft>
                <a:spcPts val="0"/>
              </a:spcAft>
            </a:pPr>
            <a:r>
              <a:rPr lang="en-GB" sz="700" dirty="0" err="1" smtClean="0">
                <a:solidFill>
                  <a:srgbClr val="231F20"/>
                </a:solidFill>
                <a:latin typeface="VW Text"/>
              </a:rPr>
              <a:t>Eine</a:t>
            </a:r>
            <a:r>
              <a:rPr lang="en-GB" sz="700" dirty="0" smtClean="0">
                <a:solidFill>
                  <a:srgbClr val="231F20"/>
                </a:solidFill>
                <a:latin typeface="VW Text"/>
              </a:rPr>
              <a:t> Story</a:t>
            </a:r>
          </a:p>
        </p:txBody>
      </p:sp>
      <p:sp>
        <p:nvSpPr>
          <p:cNvPr id="39" name="Textfeld 38"/>
          <p:cNvSpPr txBox="1"/>
          <p:nvPr/>
        </p:nvSpPr>
        <p:spPr>
          <a:xfrm>
            <a:off x="2854408" y="5877803"/>
            <a:ext cx="502487" cy="287262"/>
          </a:xfrm>
          <a:prstGeom prst="rect">
            <a:avLst/>
          </a:prstGeom>
          <a:noFill/>
        </p:spPr>
        <p:txBody>
          <a:bodyPr wrap="square" lIns="0" tIns="0" rIns="0" bIns="0" rtlCol="0">
            <a:noAutofit/>
          </a:bodyPr>
          <a:lstStyle/>
          <a:p>
            <a:pPr algn="ctr" defTabSz="457200" fontAlgn="auto">
              <a:spcBef>
                <a:spcPts val="0"/>
              </a:spcBef>
              <a:spcAft>
                <a:spcPts val="0"/>
              </a:spcAft>
            </a:pPr>
            <a:r>
              <a:rPr lang="en-GB" sz="700" b="1" dirty="0" smtClean="0">
                <a:solidFill>
                  <a:srgbClr val="231F20"/>
                </a:solidFill>
                <a:latin typeface="VW Text"/>
              </a:rPr>
              <a:t>3. Hand-In</a:t>
            </a:r>
            <a:endParaRPr lang="en-GB" sz="700" b="1" dirty="0">
              <a:solidFill>
                <a:srgbClr val="231F20"/>
              </a:solidFill>
              <a:latin typeface="VW Text"/>
            </a:endParaRPr>
          </a:p>
          <a:p>
            <a:pPr algn="ctr" defTabSz="457200" fontAlgn="auto">
              <a:spcBef>
                <a:spcPts val="0"/>
              </a:spcBef>
              <a:spcAft>
                <a:spcPts val="0"/>
              </a:spcAft>
            </a:pPr>
            <a:r>
              <a:rPr lang="en-GB" sz="700" dirty="0" err="1" smtClean="0">
                <a:solidFill>
                  <a:srgbClr val="231F20"/>
                </a:solidFill>
                <a:latin typeface="VW Text"/>
              </a:rPr>
              <a:t>Ein</a:t>
            </a:r>
            <a:r>
              <a:rPr lang="en-GB" sz="700" dirty="0" smtClean="0">
                <a:solidFill>
                  <a:srgbClr val="231F20"/>
                </a:solidFill>
                <a:latin typeface="VW Text"/>
              </a:rPr>
              <a:t> Video</a:t>
            </a:r>
            <a:endParaRPr lang="en-GB" sz="700" dirty="0">
              <a:solidFill>
                <a:srgbClr val="231F20"/>
              </a:solidFill>
              <a:latin typeface="VW Text"/>
            </a:endParaRPr>
          </a:p>
        </p:txBody>
      </p:sp>
      <p:sp>
        <p:nvSpPr>
          <p:cNvPr id="40" name="Raute 39"/>
          <p:cNvSpPr/>
          <p:nvPr/>
        </p:nvSpPr>
        <p:spPr bwMode="auto">
          <a:xfrm>
            <a:off x="2967675" y="5559704"/>
            <a:ext cx="277310" cy="287445"/>
          </a:xfrm>
          <a:prstGeom prst="diamond">
            <a:avLst/>
          </a:prstGeom>
          <a:solidFill>
            <a:srgbClr val="FAE900"/>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defTabSz="67468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smtClean="0">
              <a:ln>
                <a:noFill/>
              </a:ln>
              <a:solidFill>
                <a:sysClr val="windowText" lastClr="000000"/>
              </a:solidFill>
              <a:effectLst/>
              <a:uLnTx/>
              <a:uFillTx/>
              <a:latin typeface="Arial"/>
            </a:endParaRPr>
          </a:p>
        </p:txBody>
      </p:sp>
      <p:sp>
        <p:nvSpPr>
          <p:cNvPr id="41" name="Raute 40"/>
          <p:cNvSpPr/>
          <p:nvPr/>
        </p:nvSpPr>
        <p:spPr bwMode="auto">
          <a:xfrm>
            <a:off x="1456444" y="5559704"/>
            <a:ext cx="277311" cy="287445"/>
          </a:xfrm>
          <a:prstGeom prst="diamond">
            <a:avLst/>
          </a:prstGeom>
          <a:solidFill>
            <a:srgbClr val="FAE900"/>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defTabSz="67468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smtClean="0">
              <a:ln>
                <a:noFill/>
              </a:ln>
              <a:solidFill>
                <a:sysClr val="windowText" lastClr="000000"/>
              </a:solidFill>
              <a:effectLst/>
              <a:uLnTx/>
              <a:uFillTx/>
              <a:latin typeface="Arial"/>
            </a:endParaRPr>
          </a:p>
        </p:txBody>
      </p:sp>
      <p:sp>
        <p:nvSpPr>
          <p:cNvPr id="42" name="Raute 41"/>
          <p:cNvSpPr/>
          <p:nvPr/>
        </p:nvSpPr>
        <p:spPr bwMode="auto">
          <a:xfrm>
            <a:off x="3723290" y="5559704"/>
            <a:ext cx="277311" cy="287445"/>
          </a:xfrm>
          <a:prstGeom prst="diamond">
            <a:avLst/>
          </a:prstGeom>
          <a:solidFill>
            <a:srgbClr val="F66658"/>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defTabSz="67468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smtClean="0">
              <a:ln>
                <a:noFill/>
              </a:ln>
              <a:solidFill>
                <a:sysClr val="windowText" lastClr="000000"/>
              </a:solidFill>
              <a:effectLst/>
              <a:uLnTx/>
              <a:uFillTx/>
              <a:latin typeface="Arial"/>
            </a:endParaRPr>
          </a:p>
        </p:txBody>
      </p:sp>
      <p:sp>
        <p:nvSpPr>
          <p:cNvPr id="43" name="Textfeld 42"/>
          <p:cNvSpPr txBox="1"/>
          <p:nvPr/>
        </p:nvSpPr>
        <p:spPr>
          <a:xfrm>
            <a:off x="3508559" y="5188769"/>
            <a:ext cx="662596" cy="356925"/>
          </a:xfrm>
          <a:prstGeom prst="rect">
            <a:avLst/>
          </a:prstGeom>
          <a:noFill/>
        </p:spPr>
        <p:txBody>
          <a:bodyPr wrap="square" lIns="0" tIns="0" rIns="0" bIns="0" rtlCol="0">
            <a:noAutofit/>
          </a:bodyPr>
          <a:lstStyle/>
          <a:p>
            <a:pPr algn="ctr" defTabSz="457200" fontAlgn="auto">
              <a:spcBef>
                <a:spcPts val="0"/>
              </a:spcBef>
              <a:spcAft>
                <a:spcPts val="0"/>
              </a:spcAft>
            </a:pPr>
            <a:r>
              <a:rPr lang="en-GB" sz="700" b="1" dirty="0" smtClean="0">
                <a:solidFill>
                  <a:srgbClr val="231F20"/>
                </a:solidFill>
                <a:latin typeface="VW Text"/>
              </a:rPr>
              <a:t>30.11.2018</a:t>
            </a:r>
          </a:p>
          <a:p>
            <a:pPr algn="ctr" defTabSz="457200" fontAlgn="auto">
              <a:spcBef>
                <a:spcPts val="0"/>
              </a:spcBef>
              <a:spcAft>
                <a:spcPts val="0"/>
              </a:spcAft>
            </a:pPr>
            <a:r>
              <a:rPr lang="en-GB" sz="700" dirty="0" smtClean="0">
                <a:solidFill>
                  <a:srgbClr val="231F20"/>
                </a:solidFill>
                <a:latin typeface="VW Text"/>
              </a:rPr>
              <a:t>Die Challenge</a:t>
            </a:r>
            <a:br>
              <a:rPr lang="en-GB" sz="700" dirty="0" smtClean="0">
                <a:solidFill>
                  <a:srgbClr val="231F20"/>
                </a:solidFill>
                <a:latin typeface="VW Text"/>
              </a:rPr>
            </a:br>
            <a:r>
              <a:rPr lang="en-GB" sz="700" dirty="0" err="1" smtClean="0">
                <a:solidFill>
                  <a:srgbClr val="231F20"/>
                </a:solidFill>
                <a:latin typeface="VW Text"/>
              </a:rPr>
              <a:t>ist</a:t>
            </a:r>
            <a:r>
              <a:rPr lang="en-GB" sz="700" dirty="0" smtClean="0">
                <a:solidFill>
                  <a:srgbClr val="231F20"/>
                </a:solidFill>
                <a:latin typeface="VW Text"/>
              </a:rPr>
              <a:t> </a:t>
            </a:r>
            <a:r>
              <a:rPr lang="en-GB" sz="700" dirty="0" err="1" smtClean="0">
                <a:solidFill>
                  <a:srgbClr val="231F20"/>
                </a:solidFill>
                <a:latin typeface="VW Text"/>
              </a:rPr>
              <a:t>vorbei</a:t>
            </a:r>
            <a:r>
              <a:rPr lang="en-GB" sz="700" dirty="0" smtClean="0">
                <a:solidFill>
                  <a:srgbClr val="231F20"/>
                </a:solidFill>
                <a:latin typeface="VW Text"/>
              </a:rPr>
              <a:t>!</a:t>
            </a:r>
          </a:p>
        </p:txBody>
      </p:sp>
      <p:sp>
        <p:nvSpPr>
          <p:cNvPr id="44" name="Raute 43"/>
          <p:cNvSpPr/>
          <p:nvPr/>
        </p:nvSpPr>
        <p:spPr bwMode="auto">
          <a:xfrm>
            <a:off x="2212060" y="5559704"/>
            <a:ext cx="277310" cy="287445"/>
          </a:xfrm>
          <a:prstGeom prst="diamond">
            <a:avLst/>
          </a:prstGeom>
          <a:solidFill>
            <a:srgbClr val="FAE900"/>
          </a:solid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lvl="0" indent="0" defTabSz="674688" eaLnBrk="1" fontAlgn="auto" latinLnBrk="0" hangingPunct="1">
              <a:lnSpc>
                <a:spcPct val="100000"/>
              </a:lnSpc>
              <a:spcBef>
                <a:spcPts val="0"/>
              </a:spcBef>
              <a:spcAft>
                <a:spcPts val="0"/>
              </a:spcAft>
              <a:buClrTx/>
              <a:buSzTx/>
              <a:buFontTx/>
              <a:buNone/>
              <a:tabLst/>
              <a:defRPr/>
            </a:pPr>
            <a:endParaRPr kumimoji="0" lang="en-GB" sz="100" b="0" i="0" u="none" strike="noStrike" kern="0" cap="none" spc="0" normalizeH="0" baseline="0" noProof="0" dirty="0" smtClean="0">
              <a:ln>
                <a:noFill/>
              </a:ln>
              <a:solidFill>
                <a:sysClr val="windowText" lastClr="000000"/>
              </a:solidFill>
              <a:effectLst/>
              <a:uLnTx/>
              <a:uFillTx/>
              <a:latin typeface="Arial"/>
            </a:endParaRPr>
          </a:p>
        </p:txBody>
      </p:sp>
      <p:sp>
        <p:nvSpPr>
          <p:cNvPr id="45" name="Textfeld 44"/>
          <p:cNvSpPr txBox="1"/>
          <p:nvPr/>
        </p:nvSpPr>
        <p:spPr>
          <a:xfrm>
            <a:off x="5615374" y="472547"/>
            <a:ext cx="4245082" cy="597427"/>
          </a:xfrm>
          <a:prstGeom prst="rect">
            <a:avLst/>
          </a:prstGeom>
          <a:noFill/>
        </p:spPr>
        <p:txBody>
          <a:bodyPr wrap="square" lIns="90000" tIns="0" rIns="0" bIns="0" rtlCol="0">
            <a:noAutofit/>
          </a:bodyPr>
          <a:lstStyle/>
          <a:p>
            <a:r>
              <a:rPr lang="de-DE" sz="3600" dirty="0" smtClean="0">
                <a:solidFill>
                  <a:srgbClr val="F66658"/>
                </a:solidFill>
                <a:latin typeface="VW Headline OT-Black" panose="020B0A03000000020003" pitchFamily="34" charset="0"/>
              </a:rPr>
              <a:t>Die Preise</a:t>
            </a:r>
            <a:endParaRPr lang="de-DE" sz="3600" dirty="0">
              <a:solidFill>
                <a:srgbClr val="F66658"/>
              </a:solidFill>
              <a:latin typeface="VW Headline OT-Black" panose="020B0A03000000020003" pitchFamily="34" charset="0"/>
            </a:endParaRPr>
          </a:p>
        </p:txBody>
      </p:sp>
      <p:sp>
        <p:nvSpPr>
          <p:cNvPr id="46" name="Rechteck 45"/>
          <p:cNvSpPr/>
          <p:nvPr/>
        </p:nvSpPr>
        <p:spPr>
          <a:xfrm>
            <a:off x="5615374" y="1313032"/>
            <a:ext cx="4896366" cy="6370975"/>
          </a:xfrm>
          <a:prstGeom prst="rect">
            <a:avLst/>
          </a:prstGeom>
        </p:spPr>
        <p:txBody>
          <a:bodyPr wrap="square">
            <a:spAutoFit/>
          </a:bodyPr>
          <a:lstStyle/>
          <a:p>
            <a:r>
              <a:rPr lang="de-DE" sz="1200" dirty="0" smtClean="0">
                <a:solidFill>
                  <a:srgbClr val="231F20"/>
                </a:solidFill>
                <a:latin typeface="VW Text" panose="020B0504040200000003" pitchFamily="34" charset="0"/>
              </a:rPr>
              <a:t>Die Reise- und Übernachtungskosten im Rahmen der </a:t>
            </a:r>
            <a:r>
              <a:rPr lang="de-DE" sz="1200" b="1" dirty="0">
                <a:solidFill>
                  <a:srgbClr val="67F7F6"/>
                </a:solidFill>
                <a:latin typeface="VW Text" panose="020B0504040200000003" pitchFamily="34" charset="0"/>
              </a:rPr>
              <a:t>xStarters Award Party </a:t>
            </a:r>
            <a:r>
              <a:rPr lang="de-DE" sz="1200" dirty="0" smtClean="0">
                <a:latin typeface="VW Text" panose="020B0504040200000003" pitchFamily="34" charset="0"/>
              </a:rPr>
              <a:t>werden</a:t>
            </a:r>
            <a:r>
              <a:rPr lang="de-DE" sz="1200" b="1" dirty="0" smtClean="0">
                <a:solidFill>
                  <a:srgbClr val="FCE500"/>
                </a:solidFill>
                <a:latin typeface="VW Text" panose="020B0504040200000003" pitchFamily="34" charset="0"/>
              </a:rPr>
              <a:t> </a:t>
            </a:r>
            <a:r>
              <a:rPr lang="de-DE" sz="1200" dirty="0" smtClean="0">
                <a:solidFill>
                  <a:srgbClr val="231F20"/>
                </a:solidFill>
                <a:latin typeface="VW Text" panose="020B0504040200000003" pitchFamily="34" charset="0"/>
              </a:rPr>
              <a:t>für die besten 15 Teams inkl. je einer Begleitperson übernommen, damit die Schülerinnen und Schüler ihre Ideen vor einer hochkarätigen Jury vorstellen können. </a:t>
            </a:r>
          </a:p>
          <a:p>
            <a:endParaRPr lang="de-DE" sz="1200" dirty="0" smtClean="0">
              <a:solidFill>
                <a:srgbClr val="231F20"/>
              </a:solidFill>
              <a:latin typeface="VW Text" panose="020B0504040200000003" pitchFamily="34" charset="0"/>
            </a:endParaRPr>
          </a:p>
          <a:p>
            <a:pPr lvl="0"/>
            <a:r>
              <a:rPr lang="de-DE" sz="1200" dirty="0" smtClean="0">
                <a:solidFill>
                  <a:srgbClr val="231F20"/>
                </a:solidFill>
                <a:latin typeface="VW Text" panose="020B0504040200000003" pitchFamily="34" charset="0"/>
              </a:rPr>
              <a:t>Für alle Gewinner-Teams wird es </a:t>
            </a:r>
            <a:r>
              <a:rPr lang="de-DE" sz="1200" b="1" dirty="0">
                <a:solidFill>
                  <a:srgbClr val="FAE900"/>
                </a:solidFill>
                <a:latin typeface="VW Text" panose="020B0504040200000003" pitchFamily="34" charset="0"/>
              </a:rPr>
              <a:t>tolle Sachpreise </a:t>
            </a:r>
            <a:r>
              <a:rPr lang="de-DE" sz="1200" dirty="0" smtClean="0">
                <a:solidFill>
                  <a:srgbClr val="231F20"/>
                </a:solidFill>
                <a:latin typeface="VW Text" panose="020B0504040200000003" pitchFamily="34" charset="0"/>
              </a:rPr>
              <a:t>geben. Besonders am Herzen liegt uns aber die Tatsache, dass wir den Teams, die einen der fünf Hauptpreise erhalten, eine Unterstützung für die Umsetzung ihrer eingereichten Ideen ermöglichen. Dabei wird unser Partner mit </a:t>
            </a:r>
            <a:r>
              <a:rPr lang="de-DE" sz="1200" b="1" dirty="0" smtClean="0">
                <a:solidFill>
                  <a:srgbClr val="F66658"/>
                </a:solidFill>
                <a:latin typeface="VW Text" panose="020B0504040200000003" pitchFamily="34" charset="0"/>
              </a:rPr>
              <a:t>einem</a:t>
            </a:r>
            <a:r>
              <a:rPr lang="de-DE" sz="1200" b="1" dirty="0" smtClean="0">
                <a:solidFill>
                  <a:srgbClr val="F56B58"/>
                </a:solidFill>
                <a:latin typeface="VW Text" panose="020B0504040200000003" pitchFamily="34" charset="0"/>
              </a:rPr>
              <a:t> </a:t>
            </a:r>
            <a:r>
              <a:rPr lang="de-DE" sz="1200" b="1" dirty="0" smtClean="0">
                <a:solidFill>
                  <a:srgbClr val="F66658"/>
                </a:solidFill>
                <a:latin typeface="VW Text" panose="020B0504040200000003" pitchFamily="34" charset="0"/>
              </a:rPr>
              <a:t>Digital </a:t>
            </a:r>
            <a:r>
              <a:rPr lang="de-DE" sz="1200" b="1" dirty="0" err="1" smtClean="0">
                <a:solidFill>
                  <a:srgbClr val="F66658"/>
                </a:solidFill>
                <a:latin typeface="VW Text" panose="020B0504040200000003" pitchFamily="34" charset="0"/>
              </a:rPr>
              <a:t>Accelerator</a:t>
            </a:r>
            <a:r>
              <a:rPr lang="de-DE" sz="1200" b="1" dirty="0" smtClean="0">
                <a:solidFill>
                  <a:srgbClr val="F66658"/>
                </a:solidFill>
                <a:latin typeface="VW Text" panose="020B0504040200000003" pitchFamily="34" charset="0"/>
              </a:rPr>
              <a:t> Programm </a:t>
            </a:r>
            <a:r>
              <a:rPr lang="de-DE" sz="1200" dirty="0" smtClean="0">
                <a:solidFill>
                  <a:srgbClr val="231F20"/>
                </a:solidFill>
                <a:latin typeface="VW Text" panose="020B0504040200000003" pitchFamily="34" charset="0"/>
              </a:rPr>
              <a:t>vor Ort beim Team und remote je nach Bedarf unterstützen. </a:t>
            </a:r>
          </a:p>
          <a:p>
            <a:pPr lvl="0"/>
            <a:endParaRPr lang="de-DE" sz="1200" dirty="0" smtClean="0">
              <a:solidFill>
                <a:srgbClr val="231F20"/>
              </a:solidFill>
              <a:latin typeface="VW Text" panose="020B0504040200000003" pitchFamily="34" charset="0"/>
            </a:endParaRPr>
          </a:p>
          <a:p>
            <a:pPr lvl="0"/>
            <a:r>
              <a:rPr lang="de-DE" sz="1200" dirty="0" smtClean="0">
                <a:solidFill>
                  <a:srgbClr val="231F20"/>
                </a:solidFill>
                <a:latin typeface="VW Text" panose="020B0504040200000003" pitchFamily="34" charset="0"/>
              </a:rPr>
              <a:t>Das könnte für die Gewinner bedeuten…</a:t>
            </a:r>
            <a:br>
              <a:rPr lang="de-DE" sz="1200" dirty="0" smtClean="0">
                <a:solidFill>
                  <a:srgbClr val="231F20"/>
                </a:solidFill>
                <a:latin typeface="VW Text" panose="020B0504040200000003" pitchFamily="34" charset="0"/>
              </a:rPr>
            </a:br>
            <a:endParaRPr lang="de-DE" sz="400" dirty="0" smtClean="0">
              <a:solidFill>
                <a:srgbClr val="231F20"/>
              </a:solidFill>
              <a:latin typeface="VW Text" panose="020B0504040200000003" pitchFamily="34" charset="0"/>
            </a:endParaRPr>
          </a:p>
          <a:p>
            <a:pPr marL="171450" lvl="0" indent="-171450">
              <a:buFont typeface="Wingdings" panose="05000000000000000000" pitchFamily="2" charset="2"/>
              <a:buChar char="ü"/>
            </a:pPr>
            <a:r>
              <a:rPr lang="de-DE" sz="1200" dirty="0" smtClean="0">
                <a:solidFill>
                  <a:srgbClr val="231F20"/>
                </a:solidFill>
                <a:latin typeface="VW Text" panose="020B0504040200000003" pitchFamily="34" charset="0"/>
              </a:rPr>
              <a:t>Hilfe bei der Entwicklung eines Designs zu erhalten</a:t>
            </a:r>
          </a:p>
          <a:p>
            <a:pPr marL="171450" lvl="0" indent="-171450">
              <a:buFont typeface="Wingdings" panose="05000000000000000000" pitchFamily="2" charset="2"/>
              <a:buChar char="ü"/>
            </a:pPr>
            <a:r>
              <a:rPr lang="de-DE" sz="1200" dirty="0" smtClean="0">
                <a:solidFill>
                  <a:srgbClr val="231F20"/>
                </a:solidFill>
                <a:latin typeface="VW Text" panose="020B0504040200000003" pitchFamily="34" charset="0"/>
              </a:rPr>
              <a:t>sowie Unterstützung bei der Programmierung eines ersten klickbaren Prototypen, einer Webseite oder einer App zu bekommen.</a:t>
            </a:r>
          </a:p>
          <a:p>
            <a:pPr marL="171450" lvl="0" indent="-171450">
              <a:buFont typeface="Arial" panose="020B0604020202020204" pitchFamily="34" charset="0"/>
              <a:buChar char="•"/>
            </a:pPr>
            <a:endParaRPr lang="de-DE" sz="1200" dirty="0">
              <a:solidFill>
                <a:srgbClr val="231F20"/>
              </a:solidFill>
              <a:latin typeface="VW Text" panose="020B0504040200000003" pitchFamily="34" charset="0"/>
            </a:endParaRPr>
          </a:p>
          <a:p>
            <a:pPr lvl="0"/>
            <a:r>
              <a:rPr lang="de-DE" sz="1200" dirty="0" smtClean="0">
                <a:solidFill>
                  <a:srgbClr val="231F20"/>
                </a:solidFill>
                <a:latin typeface="VW Text" panose="020B0504040200000003" pitchFamily="34" charset="0"/>
              </a:rPr>
              <a:t>Je nach Fähigkeiten und Bedürfnissen der Teams wird ein individueller Plan zur Unterstützung erstellt – das ermöglicht eine besonders intensive Betreuung der Gewinner-Teams. Die ersten fünf Umsetzungspreise haben daher einen Gesamtwert von etwa </a:t>
            </a:r>
            <a:r>
              <a:rPr lang="de-DE" sz="1200" b="1" dirty="0" smtClean="0">
                <a:solidFill>
                  <a:srgbClr val="231F20"/>
                </a:solidFill>
                <a:latin typeface="VW Text" panose="020B0504040200000003" pitchFamily="34" charset="0"/>
              </a:rPr>
              <a:t>25.000€</a:t>
            </a:r>
            <a:r>
              <a:rPr lang="de-DE" sz="1200" dirty="0" smtClean="0">
                <a:solidFill>
                  <a:srgbClr val="231F20"/>
                </a:solidFill>
                <a:latin typeface="VW Text" panose="020B0504040200000003" pitchFamily="34" charset="0"/>
              </a:rPr>
              <a:t>.</a:t>
            </a:r>
          </a:p>
          <a:p>
            <a:pPr lvl="0"/>
            <a:endParaRPr lang="de-DE" sz="1200" dirty="0">
              <a:solidFill>
                <a:srgbClr val="231F20"/>
              </a:solidFill>
              <a:latin typeface="VW Text" panose="020B0504040200000003" pitchFamily="34" charset="0"/>
            </a:endParaRPr>
          </a:p>
          <a:p>
            <a:pPr lvl="0"/>
            <a:r>
              <a:rPr lang="de-DE" sz="1200" dirty="0" smtClean="0">
                <a:solidFill>
                  <a:srgbClr val="231F20"/>
                </a:solidFill>
                <a:latin typeface="VW Text" panose="020B0504040200000003" pitchFamily="34" charset="0"/>
              </a:rPr>
              <a:t>Wichtig ist uns dabei: Die Ideen und alle </a:t>
            </a:r>
            <a:br>
              <a:rPr lang="de-DE" sz="1200" dirty="0" smtClean="0">
                <a:solidFill>
                  <a:srgbClr val="231F20"/>
                </a:solidFill>
                <a:latin typeface="VW Text" panose="020B0504040200000003" pitchFamily="34" charset="0"/>
              </a:rPr>
            </a:br>
            <a:r>
              <a:rPr lang="de-DE" sz="1200" dirty="0" smtClean="0">
                <a:solidFill>
                  <a:srgbClr val="231F20"/>
                </a:solidFill>
                <a:latin typeface="VW Text" panose="020B0504040200000003" pitchFamily="34" charset="0"/>
              </a:rPr>
              <a:t>Rechte </a:t>
            </a:r>
            <a:r>
              <a:rPr lang="de-DE" sz="1200" b="1" dirty="0" smtClean="0">
                <a:solidFill>
                  <a:srgbClr val="67F7F6"/>
                </a:solidFill>
                <a:latin typeface="VW Text" panose="020B0504040200000003" pitchFamily="34" charset="0"/>
              </a:rPr>
              <a:t>verbleiben bei den Teams</a:t>
            </a:r>
            <a:r>
              <a:rPr lang="de-DE" sz="1200" dirty="0" smtClean="0">
                <a:solidFill>
                  <a:srgbClr val="231F20"/>
                </a:solidFill>
                <a:latin typeface="VW Text" panose="020B0504040200000003" pitchFamily="34" charset="0"/>
              </a:rPr>
              <a:t>. </a:t>
            </a:r>
            <a:br>
              <a:rPr lang="de-DE" sz="1200" dirty="0" smtClean="0">
                <a:solidFill>
                  <a:srgbClr val="231F20"/>
                </a:solidFill>
                <a:latin typeface="VW Text" panose="020B0504040200000003" pitchFamily="34" charset="0"/>
              </a:rPr>
            </a:br>
            <a:r>
              <a:rPr lang="de-DE" sz="1200" dirty="0" smtClean="0">
                <a:solidFill>
                  <a:srgbClr val="231F20"/>
                </a:solidFill>
                <a:latin typeface="VW Text" panose="020B0504040200000003" pitchFamily="34" charset="0"/>
              </a:rPr>
              <a:t>Wir sehen uns als Unterstützer </a:t>
            </a:r>
            <a:br>
              <a:rPr lang="de-DE" sz="1200" dirty="0" smtClean="0">
                <a:solidFill>
                  <a:srgbClr val="231F20"/>
                </a:solidFill>
                <a:latin typeface="VW Text" panose="020B0504040200000003" pitchFamily="34" charset="0"/>
              </a:rPr>
            </a:br>
            <a:r>
              <a:rPr lang="de-DE" sz="1200" dirty="0" smtClean="0">
                <a:solidFill>
                  <a:srgbClr val="231F20"/>
                </a:solidFill>
                <a:latin typeface="VW Text" panose="020B0504040200000003" pitchFamily="34" charset="0"/>
              </a:rPr>
              <a:t>und </a:t>
            </a:r>
            <a:r>
              <a:rPr lang="de-DE" sz="1200" dirty="0" err="1" smtClean="0">
                <a:solidFill>
                  <a:srgbClr val="231F20"/>
                </a:solidFill>
                <a:latin typeface="VW Text" panose="020B0504040200000003" pitchFamily="34" charset="0"/>
              </a:rPr>
              <a:t>Ermöglicher</a:t>
            </a:r>
            <a:r>
              <a:rPr lang="de-DE" sz="1200" dirty="0" smtClean="0">
                <a:solidFill>
                  <a:srgbClr val="231F20"/>
                </a:solidFill>
                <a:latin typeface="VW Text" panose="020B0504040200000003" pitchFamily="34" charset="0"/>
              </a:rPr>
              <a:t>, um den </a:t>
            </a:r>
            <a:br>
              <a:rPr lang="de-DE" sz="1200" dirty="0" smtClean="0">
                <a:solidFill>
                  <a:srgbClr val="231F20"/>
                </a:solidFill>
                <a:latin typeface="VW Text" panose="020B0504040200000003" pitchFamily="34" charset="0"/>
              </a:rPr>
            </a:br>
            <a:r>
              <a:rPr lang="de-DE" sz="1200" dirty="0" smtClean="0">
                <a:solidFill>
                  <a:srgbClr val="231F20"/>
                </a:solidFill>
                <a:latin typeface="VW Text" panose="020B0504040200000003" pitchFamily="34" charset="0"/>
              </a:rPr>
              <a:t>Kooperations-Gedanken </a:t>
            </a:r>
            <a:br>
              <a:rPr lang="de-DE" sz="1200" dirty="0" smtClean="0">
                <a:solidFill>
                  <a:srgbClr val="231F20"/>
                </a:solidFill>
                <a:latin typeface="VW Text" panose="020B0504040200000003" pitchFamily="34" charset="0"/>
              </a:rPr>
            </a:br>
            <a:r>
              <a:rPr lang="de-DE" sz="1200" dirty="0" smtClean="0">
                <a:solidFill>
                  <a:srgbClr val="231F20"/>
                </a:solidFill>
                <a:latin typeface="VW Text" panose="020B0504040200000003" pitchFamily="34" charset="0"/>
              </a:rPr>
              <a:t>von digitalen sozialen </a:t>
            </a:r>
            <a:br>
              <a:rPr lang="de-DE" sz="1200" dirty="0" smtClean="0">
                <a:solidFill>
                  <a:srgbClr val="231F20"/>
                </a:solidFill>
                <a:latin typeface="VW Text" panose="020B0504040200000003" pitchFamily="34" charset="0"/>
              </a:rPr>
            </a:br>
            <a:r>
              <a:rPr lang="de-DE" sz="1200" dirty="0" smtClean="0">
                <a:solidFill>
                  <a:srgbClr val="231F20"/>
                </a:solidFill>
                <a:latin typeface="VW Text" panose="020B0504040200000003" pitchFamily="34" charset="0"/>
              </a:rPr>
              <a:t>Innovationen stärker in </a:t>
            </a:r>
            <a:br>
              <a:rPr lang="de-DE" sz="1200" dirty="0" smtClean="0">
                <a:solidFill>
                  <a:srgbClr val="231F20"/>
                </a:solidFill>
                <a:latin typeface="VW Text" panose="020B0504040200000003" pitchFamily="34" charset="0"/>
              </a:rPr>
            </a:br>
            <a:r>
              <a:rPr lang="de-DE" sz="1200" dirty="0" smtClean="0">
                <a:solidFill>
                  <a:srgbClr val="231F20"/>
                </a:solidFill>
                <a:latin typeface="VW Text" panose="020B0504040200000003" pitchFamily="34" charset="0"/>
              </a:rPr>
              <a:t>Deutschland, und vor allem</a:t>
            </a:r>
            <a:br>
              <a:rPr lang="de-DE" sz="1200" dirty="0" smtClean="0">
                <a:solidFill>
                  <a:srgbClr val="231F20"/>
                </a:solidFill>
                <a:latin typeface="VW Text" panose="020B0504040200000003" pitchFamily="34" charset="0"/>
              </a:rPr>
            </a:br>
            <a:r>
              <a:rPr lang="de-DE" sz="1200" dirty="0" smtClean="0">
                <a:solidFill>
                  <a:srgbClr val="231F20"/>
                </a:solidFill>
                <a:latin typeface="VW Text" panose="020B0504040200000003" pitchFamily="34" charset="0"/>
              </a:rPr>
              <a:t>auch bei jungen Menschen zu </a:t>
            </a:r>
            <a:br>
              <a:rPr lang="de-DE" sz="1200" dirty="0" smtClean="0">
                <a:solidFill>
                  <a:srgbClr val="231F20"/>
                </a:solidFill>
                <a:latin typeface="VW Text" panose="020B0504040200000003" pitchFamily="34" charset="0"/>
              </a:rPr>
            </a:br>
            <a:r>
              <a:rPr lang="de-DE" sz="1200" dirty="0" smtClean="0">
                <a:solidFill>
                  <a:srgbClr val="231F20"/>
                </a:solidFill>
                <a:latin typeface="VW Text" panose="020B0504040200000003" pitchFamily="34" charset="0"/>
              </a:rPr>
              <a:t>verankern.</a:t>
            </a:r>
            <a:endParaRPr lang="de-DE" sz="1200" dirty="0">
              <a:solidFill>
                <a:srgbClr val="231F20"/>
              </a:solidFill>
              <a:latin typeface="VW Text" panose="020B0504040200000003" pitchFamily="34" charset="0"/>
            </a:endParaRPr>
          </a:p>
          <a:p>
            <a:pPr lvl="0"/>
            <a:endParaRPr lang="de-DE" sz="1200" dirty="0">
              <a:solidFill>
                <a:srgbClr val="231F20"/>
              </a:solidFill>
              <a:latin typeface="VW Text" panose="020B0504040200000003" pitchFamily="34" charset="0"/>
            </a:endParaRPr>
          </a:p>
        </p:txBody>
      </p:sp>
      <p:sp>
        <p:nvSpPr>
          <p:cNvPr id="53" name="Textfeld 52"/>
          <p:cNvSpPr txBox="1"/>
          <p:nvPr/>
        </p:nvSpPr>
        <p:spPr>
          <a:xfrm>
            <a:off x="11002108" y="4346575"/>
            <a:ext cx="4245082" cy="1468611"/>
          </a:xfrm>
          <a:prstGeom prst="rect">
            <a:avLst/>
          </a:prstGeom>
          <a:noFill/>
        </p:spPr>
        <p:txBody>
          <a:bodyPr wrap="square" lIns="0" tIns="0" rIns="0" bIns="0" rtlCol="0">
            <a:noAutofit/>
          </a:bodyPr>
          <a:lstStyle/>
          <a:p>
            <a:r>
              <a:rPr lang="de-DE" sz="3600" dirty="0">
                <a:solidFill>
                  <a:srgbClr val="F66658"/>
                </a:solidFill>
                <a:latin typeface="VW Headline OT-Black" panose="020B0A03000000020003" pitchFamily="34" charset="0"/>
              </a:rPr>
              <a:t>xStarters</a:t>
            </a:r>
            <a:r>
              <a:rPr lang="de-DE" sz="3600" b="1" dirty="0" smtClean="0">
                <a:solidFill>
                  <a:srgbClr val="F66658"/>
                </a:solidFill>
                <a:latin typeface="VW Text" panose="020B0504040200000003" pitchFamily="34" charset="0"/>
              </a:rPr>
              <a:t> </a:t>
            </a:r>
          </a:p>
          <a:p>
            <a:r>
              <a:rPr lang="de-DE" sz="2000" b="1" dirty="0">
                <a:latin typeface="VW Text" panose="020B0504040200000003" pitchFamily="34" charset="0"/>
              </a:rPr>
              <a:t>Der Digitalwettbewerb </a:t>
            </a:r>
          </a:p>
        </p:txBody>
      </p:sp>
      <p:sp>
        <p:nvSpPr>
          <p:cNvPr id="55" name="Rechteck 54"/>
          <p:cNvSpPr/>
          <p:nvPr/>
        </p:nvSpPr>
        <p:spPr>
          <a:xfrm>
            <a:off x="11706814" y="5270480"/>
            <a:ext cx="3602846" cy="338554"/>
          </a:xfrm>
          <a:prstGeom prst="rect">
            <a:avLst/>
          </a:prstGeom>
        </p:spPr>
        <p:txBody>
          <a:bodyPr wrap="none">
            <a:spAutoFit/>
          </a:bodyPr>
          <a:lstStyle/>
          <a:p>
            <a:r>
              <a:rPr lang="de-DE" sz="1600" i="1" dirty="0" smtClean="0">
                <a:solidFill>
                  <a:srgbClr val="231F20"/>
                </a:solidFill>
                <a:latin typeface="VW Text" panose="020B0504040200000003" pitchFamily="34" charset="0"/>
              </a:rPr>
              <a:t>Informationen für Lehrerinnen &amp; Lehrer</a:t>
            </a:r>
            <a:endParaRPr lang="de-DE" sz="1600" i="1" dirty="0">
              <a:latin typeface="VW Text" panose="020B0504040200000003" pitchFamily="34" charset="0"/>
            </a:endParaRPr>
          </a:p>
        </p:txBody>
      </p:sp>
      <p:pic>
        <p:nvPicPr>
          <p:cNvPr id="48" name="Grafik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2000" y="6283125"/>
            <a:ext cx="2262465" cy="1168409"/>
          </a:xfrm>
          <a:prstGeom prst="rect">
            <a:avLst/>
          </a:prstGeom>
        </p:spPr>
      </p:pic>
      <p:pic>
        <p:nvPicPr>
          <p:cNvPr id="50" name="Grafik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308" y="6283125"/>
            <a:ext cx="2262465" cy="1168409"/>
          </a:xfrm>
          <a:prstGeom prst="rect">
            <a:avLst/>
          </a:prstGeom>
        </p:spPr>
      </p:pic>
      <p:pic>
        <p:nvPicPr>
          <p:cNvPr id="2" name="Grafik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3587" y="-2983307"/>
            <a:ext cx="2126156" cy="3189233"/>
          </a:xfrm>
          <a:prstGeom prst="rect">
            <a:avLst/>
          </a:prstGeom>
        </p:spPr>
      </p:pic>
      <p:grpSp>
        <p:nvGrpSpPr>
          <p:cNvPr id="61" name="Gruppieren 60"/>
          <p:cNvGrpSpPr>
            <a:grpSpLocks noChangeAspect="1"/>
          </p:cNvGrpSpPr>
          <p:nvPr/>
        </p:nvGrpSpPr>
        <p:grpSpPr>
          <a:xfrm>
            <a:off x="8572875" y="5456305"/>
            <a:ext cx="1890621" cy="1885191"/>
            <a:chOff x="8279334" y="5270480"/>
            <a:chExt cx="2206633" cy="2200295"/>
          </a:xfrm>
        </p:grpSpPr>
        <p:grpSp>
          <p:nvGrpSpPr>
            <p:cNvPr id="20" name="Gruppieren 19"/>
            <p:cNvGrpSpPr>
              <a:grpSpLocks noChangeAspect="1"/>
            </p:cNvGrpSpPr>
            <p:nvPr/>
          </p:nvGrpSpPr>
          <p:grpSpPr>
            <a:xfrm>
              <a:off x="8287801" y="5292020"/>
              <a:ext cx="2198166" cy="2178755"/>
              <a:chOff x="6716821" y="5521463"/>
              <a:chExt cx="2021057" cy="2003210"/>
            </a:xfrm>
          </p:grpSpPr>
          <p:sp>
            <p:nvSpPr>
              <p:cNvPr id="52" name="Ellipse 51"/>
              <p:cNvSpPr/>
              <p:nvPr/>
            </p:nvSpPr>
            <p:spPr>
              <a:xfrm>
                <a:off x="6716821" y="5521463"/>
                <a:ext cx="2021057" cy="1980506"/>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p:cNvPicPr>
                <a:picLocks noChangeAspect="1"/>
              </p:cNvPicPr>
              <p:nvPr/>
            </p:nvPicPr>
            <p:blipFill rotWithShape="1">
              <a:blip r:embed="rId5" cstate="print">
                <a:extLst>
                  <a:ext uri="{28A0092B-C50C-407E-A947-70E740481C1C}">
                    <a14:useLocalDpi xmlns:a14="http://schemas.microsoft.com/office/drawing/2010/main" val="0"/>
                  </a:ext>
                </a:extLst>
              </a:blip>
              <a:srcRect l="16708" t="6313" r="23147" b="3462"/>
              <a:stretch/>
            </p:blipFill>
            <p:spPr>
              <a:xfrm>
                <a:off x="6738413" y="5543473"/>
                <a:ext cx="1981201" cy="1981200"/>
              </a:xfrm>
              <a:prstGeom prst="ellipse">
                <a:avLst/>
              </a:prstGeom>
              <a:ln>
                <a:noFill/>
              </a:ln>
            </p:spPr>
          </p:pic>
        </p:grpSp>
        <p:sp>
          <p:nvSpPr>
            <p:cNvPr id="57" name="Ellipse 56"/>
            <p:cNvSpPr/>
            <p:nvPr/>
          </p:nvSpPr>
          <p:spPr>
            <a:xfrm>
              <a:off x="8279334" y="5270480"/>
              <a:ext cx="2198166" cy="2154061"/>
            </a:xfrm>
            <a:prstGeom prst="ellipse">
              <a:avLst/>
            </a:prstGeom>
            <a:noFill/>
            <a:ln w="38100">
              <a:solidFill>
                <a:srgbClr val="F66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79" name="Gruppieren 78"/>
          <p:cNvGrpSpPr/>
          <p:nvPr/>
        </p:nvGrpSpPr>
        <p:grpSpPr>
          <a:xfrm>
            <a:off x="11836400" y="472547"/>
            <a:ext cx="3701104" cy="3777296"/>
            <a:chOff x="11515187" y="414137"/>
            <a:chExt cx="3701104" cy="3777296"/>
          </a:xfrm>
        </p:grpSpPr>
        <p:sp>
          <p:nvSpPr>
            <p:cNvPr id="78" name="Ellipse 77"/>
            <p:cNvSpPr/>
            <p:nvPr/>
          </p:nvSpPr>
          <p:spPr>
            <a:xfrm rot="813097">
              <a:off x="11542533" y="1255085"/>
              <a:ext cx="1012012" cy="1341663"/>
            </a:xfrm>
            <a:prstGeom prst="ellipse">
              <a:avLst/>
            </a:prstGeom>
            <a:solidFill>
              <a:srgbClr val="FCE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Gleichschenkliges Dreieck 74"/>
            <p:cNvSpPr/>
            <p:nvPr/>
          </p:nvSpPr>
          <p:spPr>
            <a:xfrm rot="1882658">
              <a:off x="11900643" y="480289"/>
              <a:ext cx="699076" cy="1255314"/>
            </a:xfrm>
            <a:prstGeom prst="triangle">
              <a:avLst>
                <a:gd name="adj" fmla="val 32380"/>
              </a:avLst>
            </a:prstGeom>
            <a:solidFill>
              <a:srgbClr val="FCE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abgerundete Ecken 6">
              <a:extLst>
                <a:ext uri="{FF2B5EF4-FFF2-40B4-BE49-F238E27FC236}">
                  <a16:creationId xmlns:a16="http://schemas.microsoft.com/office/drawing/2014/main" id="{35ECDEC8-51CF-454A-AEA3-0C398BECA27B}"/>
                </a:ext>
              </a:extLst>
            </p:cNvPr>
            <p:cNvSpPr>
              <a:spLocks noChangeAspect="1"/>
            </p:cNvSpPr>
            <p:nvPr/>
          </p:nvSpPr>
          <p:spPr>
            <a:xfrm rot="642821">
              <a:off x="12371706" y="554811"/>
              <a:ext cx="567824" cy="982983"/>
            </a:xfrm>
            <a:prstGeom prst="rect">
              <a:avLst/>
            </a:prstGeom>
            <a:solidFill>
              <a:srgbClr val="FCE82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VW Text"/>
                <a:ea typeface="+mn-ea"/>
                <a:cs typeface="+mn-cs"/>
              </a:endParaRPr>
            </a:p>
          </p:txBody>
        </p:sp>
        <p:sp>
          <p:nvSpPr>
            <p:cNvPr id="65" name="Rechteck 64"/>
            <p:cNvSpPr/>
            <p:nvPr/>
          </p:nvSpPr>
          <p:spPr>
            <a:xfrm>
              <a:off x="12469270" y="510598"/>
              <a:ext cx="2739140" cy="2092737"/>
            </a:xfrm>
            <a:prstGeom prst="rect">
              <a:avLst/>
            </a:prstGeom>
            <a:solidFill>
              <a:srgbClr val="FCE82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1" name="Grafik 70"/>
            <p:cNvPicPr>
              <a:picLocks noChangeAspect="1"/>
            </p:cNvPicPr>
            <p:nvPr/>
          </p:nvPicPr>
          <p:blipFill rotWithShape="1">
            <a:blip r:embed="rId6" cstate="print">
              <a:extLst>
                <a:ext uri="{28A0092B-C50C-407E-A947-70E740481C1C}">
                  <a14:useLocalDpi xmlns:a14="http://schemas.microsoft.com/office/drawing/2010/main" val="0"/>
                </a:ext>
              </a:extLst>
            </a:blip>
            <a:srcRect l="33787" t="2507" r="28267" b="42654"/>
            <a:stretch/>
          </p:blipFill>
          <p:spPr>
            <a:xfrm>
              <a:off x="11529045" y="414137"/>
              <a:ext cx="3680262" cy="3545758"/>
            </a:xfrm>
            <a:prstGeom prst="teardrop">
              <a:avLst/>
            </a:prstGeom>
          </p:spPr>
        </p:pic>
        <p:sp>
          <p:nvSpPr>
            <p:cNvPr id="77" name="Rechteck: abgerundete Ecken 6">
              <a:extLst>
                <a:ext uri="{FF2B5EF4-FFF2-40B4-BE49-F238E27FC236}">
                  <a16:creationId xmlns:a16="http://schemas.microsoft.com/office/drawing/2014/main" id="{35ECDEC8-51CF-454A-AEA3-0C398BECA27B}"/>
                </a:ext>
              </a:extLst>
            </p:cNvPr>
            <p:cNvSpPr>
              <a:spLocks noChangeAspect="1"/>
            </p:cNvSpPr>
            <p:nvPr/>
          </p:nvSpPr>
          <p:spPr>
            <a:xfrm rot="18883156">
              <a:off x="11269626" y="1059304"/>
              <a:ext cx="893498" cy="402376"/>
            </a:xfrm>
            <a:prstGeom prst="roundRect">
              <a:avLst>
                <a:gd name="adj" fmla="val 50000"/>
              </a:avLst>
            </a:prstGeom>
            <a:solidFill>
              <a:srgbClr val="F66658"/>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VW Text"/>
                <a:ea typeface="+mn-ea"/>
                <a:cs typeface="+mn-cs"/>
              </a:endParaRPr>
            </a:p>
          </p:txBody>
        </p:sp>
        <p:sp>
          <p:nvSpPr>
            <p:cNvPr id="70" name="Rechteck: abgerundete Ecken 6">
              <a:extLst>
                <a:ext uri="{FF2B5EF4-FFF2-40B4-BE49-F238E27FC236}">
                  <a16:creationId xmlns:a16="http://schemas.microsoft.com/office/drawing/2014/main" id="{35ECDEC8-51CF-454A-AEA3-0C398BECA27B}"/>
                </a:ext>
              </a:extLst>
            </p:cNvPr>
            <p:cNvSpPr>
              <a:spLocks noChangeAspect="1"/>
            </p:cNvSpPr>
            <p:nvPr/>
          </p:nvSpPr>
          <p:spPr>
            <a:xfrm rot="18883156">
              <a:off x="13733795" y="2708938"/>
              <a:ext cx="2044345" cy="920646"/>
            </a:xfrm>
            <a:prstGeom prst="roundRect">
              <a:avLst>
                <a:gd name="adj" fmla="val 50000"/>
              </a:avLst>
            </a:prstGeom>
            <a:solidFill>
              <a:srgbClr val="67F7F6"/>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VW Text"/>
                <a:ea typeface="+mn-ea"/>
                <a:cs typeface="+mn-cs"/>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 name="Gruppieren 106"/>
          <p:cNvGrpSpPr>
            <a:grpSpLocks noChangeAspect="1"/>
          </p:cNvGrpSpPr>
          <p:nvPr/>
        </p:nvGrpSpPr>
        <p:grpSpPr>
          <a:xfrm>
            <a:off x="4368869" y="4077641"/>
            <a:ext cx="827164" cy="1080760"/>
            <a:chOff x="3321072" y="3454436"/>
            <a:chExt cx="622862" cy="882179"/>
          </a:xfrm>
        </p:grpSpPr>
        <p:sp>
          <p:nvSpPr>
            <p:cNvPr id="108" name="Flussdiagramm: Verbinder 107"/>
            <p:cNvSpPr/>
            <p:nvPr/>
          </p:nvSpPr>
          <p:spPr>
            <a:xfrm>
              <a:off x="3334334" y="3492869"/>
              <a:ext cx="609600" cy="805756"/>
            </a:xfrm>
            <a:prstGeom prst="flowChartConnector">
              <a:avLst/>
            </a:pr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9" name="Gerader Verbinder 108"/>
            <p:cNvCxnSpPr/>
            <p:nvPr/>
          </p:nvCxnSpPr>
          <p:spPr>
            <a:xfrm flipH="1">
              <a:off x="3732778" y="3454436"/>
              <a:ext cx="102622" cy="130139"/>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0" name="Gerader Verbinder 109"/>
            <p:cNvCxnSpPr/>
            <p:nvPr/>
          </p:nvCxnSpPr>
          <p:spPr>
            <a:xfrm>
              <a:off x="3732778" y="4206476"/>
              <a:ext cx="102622" cy="130139"/>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1" name="Gerader Verbinder 110"/>
            <p:cNvCxnSpPr/>
            <p:nvPr/>
          </p:nvCxnSpPr>
          <p:spPr>
            <a:xfrm flipH="1">
              <a:off x="3357769" y="3515076"/>
              <a:ext cx="154830" cy="178124"/>
            </a:xfrm>
            <a:prstGeom prst="lin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Gerader Verbinder 112"/>
            <p:cNvCxnSpPr/>
            <p:nvPr/>
          </p:nvCxnSpPr>
          <p:spPr>
            <a:xfrm flipH="1">
              <a:off x="3452711" y="3489860"/>
              <a:ext cx="315200" cy="38563"/>
            </a:xfrm>
            <a:prstGeom prst="lin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4" name="Gerader Verbinder 113"/>
            <p:cNvCxnSpPr/>
            <p:nvPr/>
          </p:nvCxnSpPr>
          <p:spPr>
            <a:xfrm flipH="1" flipV="1">
              <a:off x="3497401" y="4216622"/>
              <a:ext cx="274362" cy="82003"/>
            </a:xfrm>
            <a:prstGeom prst="lin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5" name="Gerader Verbinder 114"/>
            <p:cNvCxnSpPr>
              <a:endCxn id="108" idx="3"/>
            </p:cNvCxnSpPr>
            <p:nvPr/>
          </p:nvCxnSpPr>
          <p:spPr>
            <a:xfrm flipH="1" flipV="1">
              <a:off x="3423608" y="4180625"/>
              <a:ext cx="251887" cy="146449"/>
            </a:xfrm>
            <a:prstGeom prst="line">
              <a:avLst/>
            </a:prstGeom>
            <a:noFill/>
            <a:ln w="1365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Gerader Verbinder 115"/>
            <p:cNvCxnSpPr/>
            <p:nvPr/>
          </p:nvCxnSpPr>
          <p:spPr>
            <a:xfrm flipH="1" flipV="1">
              <a:off x="3350583" y="4013165"/>
              <a:ext cx="102127" cy="275528"/>
            </a:xfrm>
            <a:prstGeom prst="line">
              <a:avLst/>
            </a:prstGeom>
            <a:no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8" name="Gerader Verbinder 117"/>
            <p:cNvCxnSpPr/>
            <p:nvPr/>
          </p:nvCxnSpPr>
          <p:spPr>
            <a:xfrm flipH="1" flipV="1">
              <a:off x="3321072" y="3740611"/>
              <a:ext cx="33255" cy="284965"/>
            </a:xfrm>
            <a:prstGeom prst="lin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0" name="Gerader Verbinder 119"/>
            <p:cNvCxnSpPr/>
            <p:nvPr/>
          </p:nvCxnSpPr>
          <p:spPr>
            <a:xfrm flipH="1" flipV="1">
              <a:off x="3360268" y="3659125"/>
              <a:ext cx="20381" cy="138459"/>
            </a:xfrm>
            <a:prstGeom prst="line">
              <a:avLst/>
            </a:prstGeom>
            <a:noFill/>
            <a:ln w="1079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1" name="Gruppieren 120"/>
          <p:cNvGrpSpPr>
            <a:grpSpLocks noChangeAspect="1"/>
          </p:cNvGrpSpPr>
          <p:nvPr/>
        </p:nvGrpSpPr>
        <p:grpSpPr>
          <a:xfrm>
            <a:off x="4389985" y="5301311"/>
            <a:ext cx="827164" cy="1080760"/>
            <a:chOff x="3321072" y="3454436"/>
            <a:chExt cx="622862" cy="882179"/>
          </a:xfrm>
        </p:grpSpPr>
        <p:sp>
          <p:nvSpPr>
            <p:cNvPr id="122" name="Flussdiagramm: Verbinder 121"/>
            <p:cNvSpPr/>
            <p:nvPr/>
          </p:nvSpPr>
          <p:spPr>
            <a:xfrm>
              <a:off x="3334334" y="3492869"/>
              <a:ext cx="609600" cy="805756"/>
            </a:xfrm>
            <a:prstGeom prst="flowChartConnector">
              <a:avLst/>
            </a:prstGeom>
            <a:noFill/>
            <a:ln w="57150">
              <a:solidFill>
                <a:srgbClr val="67F7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3" name="Gerader Verbinder 122"/>
            <p:cNvCxnSpPr/>
            <p:nvPr/>
          </p:nvCxnSpPr>
          <p:spPr>
            <a:xfrm flipH="1">
              <a:off x="3732778" y="3454436"/>
              <a:ext cx="102622" cy="130139"/>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4" name="Gerader Verbinder 123"/>
            <p:cNvCxnSpPr/>
            <p:nvPr/>
          </p:nvCxnSpPr>
          <p:spPr>
            <a:xfrm>
              <a:off x="3732778" y="4206476"/>
              <a:ext cx="102622" cy="130139"/>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5" name="Gerader Verbinder 124"/>
            <p:cNvCxnSpPr/>
            <p:nvPr/>
          </p:nvCxnSpPr>
          <p:spPr>
            <a:xfrm flipH="1">
              <a:off x="3357769" y="3515076"/>
              <a:ext cx="154830" cy="178124"/>
            </a:xfrm>
            <a:prstGeom prst="lin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6" name="Gerader Verbinder 125"/>
            <p:cNvCxnSpPr/>
            <p:nvPr/>
          </p:nvCxnSpPr>
          <p:spPr>
            <a:xfrm flipH="1">
              <a:off x="3452711" y="3489860"/>
              <a:ext cx="315200" cy="38563"/>
            </a:xfrm>
            <a:prstGeom prst="lin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8" name="Gerader Verbinder 127"/>
            <p:cNvCxnSpPr/>
            <p:nvPr/>
          </p:nvCxnSpPr>
          <p:spPr>
            <a:xfrm flipH="1" flipV="1">
              <a:off x="3497401" y="4216622"/>
              <a:ext cx="274362" cy="82003"/>
            </a:xfrm>
            <a:prstGeom prst="lin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9" name="Gerader Verbinder 128"/>
            <p:cNvCxnSpPr>
              <a:endCxn id="122" idx="3"/>
            </p:cNvCxnSpPr>
            <p:nvPr/>
          </p:nvCxnSpPr>
          <p:spPr>
            <a:xfrm flipH="1" flipV="1">
              <a:off x="3423608" y="4180625"/>
              <a:ext cx="251887" cy="146449"/>
            </a:xfrm>
            <a:prstGeom prst="line">
              <a:avLst/>
            </a:prstGeom>
            <a:noFill/>
            <a:ln w="1365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0" name="Gerader Verbinder 129"/>
            <p:cNvCxnSpPr/>
            <p:nvPr/>
          </p:nvCxnSpPr>
          <p:spPr>
            <a:xfrm flipH="1" flipV="1">
              <a:off x="3350583" y="4013165"/>
              <a:ext cx="102127" cy="275528"/>
            </a:xfrm>
            <a:prstGeom prst="line">
              <a:avLst/>
            </a:prstGeom>
            <a:no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1" name="Gerader Verbinder 130"/>
            <p:cNvCxnSpPr/>
            <p:nvPr/>
          </p:nvCxnSpPr>
          <p:spPr>
            <a:xfrm flipH="1" flipV="1">
              <a:off x="3321072" y="3740611"/>
              <a:ext cx="33255" cy="284965"/>
            </a:xfrm>
            <a:prstGeom prst="lin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32" name="Gerader Verbinder 131"/>
            <p:cNvCxnSpPr/>
            <p:nvPr/>
          </p:nvCxnSpPr>
          <p:spPr>
            <a:xfrm flipH="1" flipV="1">
              <a:off x="3360268" y="3659125"/>
              <a:ext cx="20381" cy="138459"/>
            </a:xfrm>
            <a:prstGeom prst="line">
              <a:avLst/>
            </a:prstGeom>
            <a:noFill/>
            <a:ln w="1079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4" name="Gruppieren 93"/>
          <p:cNvGrpSpPr>
            <a:grpSpLocks noChangeAspect="1"/>
          </p:cNvGrpSpPr>
          <p:nvPr/>
        </p:nvGrpSpPr>
        <p:grpSpPr>
          <a:xfrm>
            <a:off x="688795" y="4106182"/>
            <a:ext cx="827164" cy="1080760"/>
            <a:chOff x="3321072" y="3454436"/>
            <a:chExt cx="622862" cy="882179"/>
          </a:xfrm>
        </p:grpSpPr>
        <p:sp>
          <p:nvSpPr>
            <p:cNvPr id="95" name="Flussdiagramm: Verbinder 94"/>
            <p:cNvSpPr/>
            <p:nvPr/>
          </p:nvSpPr>
          <p:spPr>
            <a:xfrm>
              <a:off x="3334334" y="3492869"/>
              <a:ext cx="609600" cy="805756"/>
            </a:xfrm>
            <a:prstGeom prst="flowChartConnector">
              <a:avLst/>
            </a:prstGeom>
            <a:noFill/>
            <a:ln w="57150">
              <a:solidFill>
                <a:srgbClr val="FAE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6" name="Gerader Verbinder 95"/>
            <p:cNvCxnSpPr/>
            <p:nvPr/>
          </p:nvCxnSpPr>
          <p:spPr>
            <a:xfrm flipH="1">
              <a:off x="3732778" y="3454436"/>
              <a:ext cx="102622" cy="130139"/>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98" name="Gerader Verbinder 97"/>
            <p:cNvCxnSpPr/>
            <p:nvPr/>
          </p:nvCxnSpPr>
          <p:spPr>
            <a:xfrm>
              <a:off x="3732778" y="4206476"/>
              <a:ext cx="102622" cy="130139"/>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99" name="Gerader Verbinder 98"/>
            <p:cNvCxnSpPr/>
            <p:nvPr/>
          </p:nvCxnSpPr>
          <p:spPr>
            <a:xfrm flipH="1">
              <a:off x="3357769" y="3515076"/>
              <a:ext cx="154830" cy="178124"/>
            </a:xfrm>
            <a:prstGeom prst="lin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0" name="Gerader Verbinder 99"/>
            <p:cNvCxnSpPr/>
            <p:nvPr/>
          </p:nvCxnSpPr>
          <p:spPr>
            <a:xfrm flipH="1">
              <a:off x="3452711" y="3489860"/>
              <a:ext cx="315200" cy="38563"/>
            </a:xfrm>
            <a:prstGeom prst="lin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1" name="Gerader Verbinder 100"/>
            <p:cNvCxnSpPr/>
            <p:nvPr/>
          </p:nvCxnSpPr>
          <p:spPr>
            <a:xfrm flipH="1" flipV="1">
              <a:off x="3497401" y="4216622"/>
              <a:ext cx="274362" cy="82003"/>
            </a:xfrm>
            <a:prstGeom prst="lin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2" name="Gerader Verbinder 101"/>
            <p:cNvCxnSpPr>
              <a:endCxn id="95" idx="3"/>
            </p:cNvCxnSpPr>
            <p:nvPr/>
          </p:nvCxnSpPr>
          <p:spPr>
            <a:xfrm flipH="1" flipV="1">
              <a:off x="3423608" y="4180625"/>
              <a:ext cx="251887" cy="146449"/>
            </a:xfrm>
            <a:prstGeom prst="line">
              <a:avLst/>
            </a:prstGeom>
            <a:noFill/>
            <a:ln w="1365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4" name="Gerader Verbinder 103"/>
            <p:cNvCxnSpPr/>
            <p:nvPr/>
          </p:nvCxnSpPr>
          <p:spPr>
            <a:xfrm flipH="1" flipV="1">
              <a:off x="3350583" y="4013165"/>
              <a:ext cx="102127" cy="275528"/>
            </a:xfrm>
            <a:prstGeom prst="line">
              <a:avLst/>
            </a:prstGeom>
            <a:no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5" name="Gerader Verbinder 104"/>
            <p:cNvCxnSpPr/>
            <p:nvPr/>
          </p:nvCxnSpPr>
          <p:spPr>
            <a:xfrm flipH="1" flipV="1">
              <a:off x="3321072" y="3740611"/>
              <a:ext cx="33255" cy="284965"/>
            </a:xfrm>
            <a:prstGeom prst="lin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Gerader Verbinder 105"/>
            <p:cNvCxnSpPr/>
            <p:nvPr/>
          </p:nvCxnSpPr>
          <p:spPr>
            <a:xfrm flipH="1" flipV="1">
              <a:off x="3360268" y="3659125"/>
              <a:ext cx="20381" cy="138459"/>
            </a:xfrm>
            <a:prstGeom prst="line">
              <a:avLst/>
            </a:prstGeom>
            <a:noFill/>
            <a:ln w="1079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2" name="Gruppieren 81"/>
          <p:cNvGrpSpPr>
            <a:grpSpLocks noChangeAspect="1"/>
          </p:cNvGrpSpPr>
          <p:nvPr/>
        </p:nvGrpSpPr>
        <p:grpSpPr>
          <a:xfrm>
            <a:off x="709911" y="5329852"/>
            <a:ext cx="827164" cy="1080760"/>
            <a:chOff x="3321072" y="3454436"/>
            <a:chExt cx="622862" cy="882179"/>
          </a:xfrm>
        </p:grpSpPr>
        <p:sp>
          <p:nvSpPr>
            <p:cNvPr id="83" name="Flussdiagramm: Verbinder 82"/>
            <p:cNvSpPr/>
            <p:nvPr/>
          </p:nvSpPr>
          <p:spPr>
            <a:xfrm>
              <a:off x="3334334" y="3492869"/>
              <a:ext cx="609600" cy="805756"/>
            </a:xfrm>
            <a:prstGeom prst="flowChartConnector">
              <a:avLst/>
            </a:prstGeom>
            <a:noFill/>
            <a:ln w="57150">
              <a:solidFill>
                <a:srgbClr val="F66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4" name="Gerader Verbinder 83"/>
            <p:cNvCxnSpPr/>
            <p:nvPr/>
          </p:nvCxnSpPr>
          <p:spPr>
            <a:xfrm flipH="1">
              <a:off x="3732778" y="3454436"/>
              <a:ext cx="102622" cy="130139"/>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Gerader Verbinder 84"/>
            <p:cNvCxnSpPr/>
            <p:nvPr/>
          </p:nvCxnSpPr>
          <p:spPr>
            <a:xfrm>
              <a:off x="3732778" y="4206476"/>
              <a:ext cx="102622" cy="130139"/>
            </a:xfrm>
            <a:prstGeom prst="lin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86" name="Gerader Verbinder 85"/>
            <p:cNvCxnSpPr/>
            <p:nvPr/>
          </p:nvCxnSpPr>
          <p:spPr>
            <a:xfrm flipH="1">
              <a:off x="3357769" y="3515076"/>
              <a:ext cx="154830" cy="178124"/>
            </a:xfrm>
            <a:prstGeom prst="lin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88" name="Gerader Verbinder 87"/>
            <p:cNvCxnSpPr/>
            <p:nvPr/>
          </p:nvCxnSpPr>
          <p:spPr>
            <a:xfrm flipH="1">
              <a:off x="3452711" y="3489860"/>
              <a:ext cx="315200" cy="38563"/>
            </a:xfrm>
            <a:prstGeom prst="lin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Gerader Verbinder 88"/>
            <p:cNvCxnSpPr/>
            <p:nvPr/>
          </p:nvCxnSpPr>
          <p:spPr>
            <a:xfrm flipH="1" flipV="1">
              <a:off x="3497401" y="4216622"/>
              <a:ext cx="274362" cy="82003"/>
            </a:xfrm>
            <a:prstGeom prst="line">
              <a:avLst/>
            </a:prstGeom>
            <a:noFill/>
            <a:ln w="1238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90" name="Gerader Verbinder 89"/>
            <p:cNvCxnSpPr>
              <a:endCxn id="83" idx="3"/>
            </p:cNvCxnSpPr>
            <p:nvPr/>
          </p:nvCxnSpPr>
          <p:spPr>
            <a:xfrm flipH="1" flipV="1">
              <a:off x="3423608" y="4180625"/>
              <a:ext cx="251887" cy="146449"/>
            </a:xfrm>
            <a:prstGeom prst="line">
              <a:avLst/>
            </a:prstGeom>
            <a:noFill/>
            <a:ln w="1365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91" name="Gerader Verbinder 90"/>
            <p:cNvCxnSpPr/>
            <p:nvPr/>
          </p:nvCxnSpPr>
          <p:spPr>
            <a:xfrm flipH="1" flipV="1">
              <a:off x="3350583" y="4013165"/>
              <a:ext cx="102127" cy="275528"/>
            </a:xfrm>
            <a:prstGeom prst="line">
              <a:avLst/>
            </a:prstGeom>
            <a:no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92" name="Gerader Verbinder 91"/>
            <p:cNvCxnSpPr/>
            <p:nvPr/>
          </p:nvCxnSpPr>
          <p:spPr>
            <a:xfrm flipH="1" flipV="1">
              <a:off x="3321072" y="3740611"/>
              <a:ext cx="33255" cy="284965"/>
            </a:xfrm>
            <a:prstGeom prst="line">
              <a:avLst/>
            </a:prstGeom>
            <a:noFill/>
            <a:ln w="857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cxnSp>
          <p:nvCxnSpPr>
            <p:cNvPr id="93" name="Gerader Verbinder 92"/>
            <p:cNvCxnSpPr/>
            <p:nvPr/>
          </p:nvCxnSpPr>
          <p:spPr>
            <a:xfrm flipH="1" flipV="1">
              <a:off x="3360268" y="3659125"/>
              <a:ext cx="20381" cy="138459"/>
            </a:xfrm>
            <a:prstGeom prst="line">
              <a:avLst/>
            </a:prstGeom>
            <a:noFill/>
            <a:ln w="107950">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 name="Rechteck 21"/>
          <p:cNvSpPr/>
          <p:nvPr/>
        </p:nvSpPr>
        <p:spPr>
          <a:xfrm>
            <a:off x="302767" y="1321169"/>
            <a:ext cx="5065101" cy="2677656"/>
          </a:xfrm>
          <a:prstGeom prst="rect">
            <a:avLst/>
          </a:prstGeom>
        </p:spPr>
        <p:txBody>
          <a:bodyPr wrap="square">
            <a:spAutoFit/>
          </a:bodyPr>
          <a:lstStyle/>
          <a:p>
            <a:pPr lvl="0" defTabSz="457200"/>
            <a:r>
              <a:rPr lang="de-DE" sz="1200" dirty="0">
                <a:solidFill>
                  <a:srgbClr val="231F20"/>
                </a:solidFill>
                <a:latin typeface="VW Text"/>
              </a:rPr>
              <a:t>Uns ist es ein besonderes Anliegen, mit unserer Zielgruppe im Kontakt zu </a:t>
            </a:r>
            <a:r>
              <a:rPr lang="de-DE" sz="1200" dirty="0" smtClean="0">
                <a:solidFill>
                  <a:srgbClr val="231F20"/>
                </a:solidFill>
                <a:latin typeface="VW Text"/>
              </a:rPr>
              <a:t>sein </a:t>
            </a:r>
            <a:r>
              <a:rPr lang="de-DE" sz="1200" dirty="0">
                <a:solidFill>
                  <a:srgbClr val="231F20"/>
                </a:solidFill>
                <a:latin typeface="VW Text"/>
              </a:rPr>
              <a:t>und möglichst vielen jungen Menschen zu ermöglichen, an unserem Wettbewerb teilzunehmen. </a:t>
            </a:r>
          </a:p>
          <a:p>
            <a:pPr lvl="0" defTabSz="457200"/>
            <a:endParaRPr lang="de-DE" sz="1200" dirty="0">
              <a:solidFill>
                <a:srgbClr val="231F20"/>
              </a:solidFill>
              <a:latin typeface="VW Text"/>
            </a:endParaRPr>
          </a:p>
          <a:p>
            <a:pPr lvl="0" defTabSz="457200"/>
            <a:r>
              <a:rPr lang="de-DE" sz="1200" dirty="0">
                <a:solidFill>
                  <a:srgbClr val="231F20"/>
                </a:solidFill>
                <a:latin typeface="VW Text"/>
              </a:rPr>
              <a:t>Deshalb sind wir im August „</a:t>
            </a:r>
            <a:r>
              <a:rPr lang="de-DE" sz="1200" b="1" dirty="0">
                <a:solidFill>
                  <a:srgbClr val="FCE500"/>
                </a:solidFill>
                <a:latin typeface="VW Text"/>
              </a:rPr>
              <a:t>on Tour</a:t>
            </a:r>
            <a:r>
              <a:rPr lang="de-DE" sz="1200" dirty="0">
                <a:solidFill>
                  <a:srgbClr val="231F20"/>
                </a:solidFill>
                <a:latin typeface="VW Text"/>
              </a:rPr>
              <a:t>“: mit unserem xStarters Truck fahren wir durch verschiedene Städte in Deutschland und laden Schülerinnen und Schüler der 9.-13. Klasse ein, mehr über </a:t>
            </a:r>
            <a:r>
              <a:rPr lang="de-DE" sz="1200" b="1" dirty="0">
                <a:solidFill>
                  <a:srgbClr val="67F7F6"/>
                </a:solidFill>
                <a:latin typeface="VW Text"/>
              </a:rPr>
              <a:t>moderne Arbeitsweisen </a:t>
            </a:r>
            <a:r>
              <a:rPr lang="de-DE" sz="1200" dirty="0">
                <a:solidFill>
                  <a:srgbClr val="231F20"/>
                </a:solidFill>
                <a:latin typeface="VW Text"/>
              </a:rPr>
              <a:t>zu erfahren und dabei selbst zu erleben, wie schnell man mit ein wenig Kreativität </a:t>
            </a:r>
            <a:r>
              <a:rPr lang="de-DE" sz="1200" b="1" dirty="0">
                <a:solidFill>
                  <a:srgbClr val="F66658"/>
                </a:solidFill>
                <a:latin typeface="VW Text"/>
              </a:rPr>
              <a:t>eigene Ideen umsetzen </a:t>
            </a:r>
            <a:r>
              <a:rPr lang="de-DE" sz="1200" dirty="0">
                <a:solidFill>
                  <a:srgbClr val="231F20"/>
                </a:solidFill>
                <a:latin typeface="VW Text"/>
              </a:rPr>
              <a:t>kann. </a:t>
            </a:r>
            <a:r>
              <a:rPr lang="de-DE" sz="1200" dirty="0" smtClean="0">
                <a:solidFill>
                  <a:srgbClr val="231F20"/>
                </a:solidFill>
                <a:latin typeface="VW Text"/>
              </a:rPr>
              <a:t>Dabei </a:t>
            </a:r>
            <a:r>
              <a:rPr lang="de-DE" sz="1200" dirty="0">
                <a:solidFill>
                  <a:srgbClr val="231F20"/>
                </a:solidFill>
                <a:latin typeface="VW Text"/>
              </a:rPr>
              <a:t>liegt unser Fokus </a:t>
            </a:r>
            <a:r>
              <a:rPr lang="de-DE" sz="1200">
                <a:solidFill>
                  <a:srgbClr val="231F20"/>
                </a:solidFill>
                <a:latin typeface="VW Text"/>
              </a:rPr>
              <a:t>immer </a:t>
            </a:r>
            <a:r>
              <a:rPr lang="de-DE" sz="1200" smtClean="0">
                <a:solidFill>
                  <a:srgbClr val="231F20"/>
                </a:solidFill>
                <a:latin typeface="VW Text"/>
              </a:rPr>
              <a:t>darauf </a:t>
            </a:r>
            <a:r>
              <a:rPr lang="de-DE" sz="1200" dirty="0">
                <a:solidFill>
                  <a:srgbClr val="231F20"/>
                </a:solidFill>
                <a:latin typeface="VW Text"/>
              </a:rPr>
              <a:t>den Schülerinnen und Schülern zu vermitteln: </a:t>
            </a:r>
            <a:r>
              <a:rPr lang="de-DE" sz="1200" dirty="0">
                <a:latin typeface="VW Text"/>
              </a:rPr>
              <a:t>Gemeinsam</a:t>
            </a:r>
            <a:r>
              <a:rPr lang="de-DE" sz="1200" dirty="0">
                <a:solidFill>
                  <a:srgbClr val="231F20"/>
                </a:solidFill>
                <a:latin typeface="VW Text"/>
              </a:rPr>
              <a:t> könnt ihr die Welt ein </a:t>
            </a:r>
            <a:r>
              <a:rPr lang="de-DE" sz="1200" dirty="0" smtClean="0">
                <a:solidFill>
                  <a:srgbClr val="231F20"/>
                </a:solidFill>
                <a:latin typeface="VW Text"/>
              </a:rPr>
              <a:t>wenig besser </a:t>
            </a:r>
            <a:r>
              <a:rPr lang="de-DE" sz="1200" dirty="0">
                <a:solidFill>
                  <a:srgbClr val="231F20"/>
                </a:solidFill>
                <a:latin typeface="VW Text"/>
              </a:rPr>
              <a:t>machen! </a:t>
            </a:r>
          </a:p>
          <a:p>
            <a:pPr lvl="0" defTabSz="457200"/>
            <a:endParaRPr lang="de-DE" sz="1200" dirty="0">
              <a:solidFill>
                <a:srgbClr val="231F20"/>
              </a:solidFill>
              <a:latin typeface="VW Text"/>
            </a:endParaRPr>
          </a:p>
          <a:p>
            <a:pPr lvl="0" defTabSz="457200"/>
            <a:r>
              <a:rPr lang="de-DE" sz="1200" dirty="0">
                <a:solidFill>
                  <a:srgbClr val="231F20"/>
                </a:solidFill>
                <a:latin typeface="VW Text"/>
              </a:rPr>
              <a:t>In unseren </a:t>
            </a:r>
            <a:r>
              <a:rPr lang="de-DE" sz="1200" b="1" dirty="0">
                <a:solidFill>
                  <a:srgbClr val="67F7F6"/>
                </a:solidFill>
                <a:latin typeface="VW Text"/>
              </a:rPr>
              <a:t>Kreativworkshops</a:t>
            </a:r>
            <a:r>
              <a:rPr lang="de-DE" sz="1200" dirty="0">
                <a:solidFill>
                  <a:srgbClr val="231F20"/>
                </a:solidFill>
                <a:latin typeface="VW Text"/>
              </a:rPr>
              <a:t> </a:t>
            </a:r>
            <a:r>
              <a:rPr lang="de-DE" sz="1200" dirty="0" smtClean="0">
                <a:solidFill>
                  <a:srgbClr val="231F20"/>
                </a:solidFill>
                <a:latin typeface="VW Text"/>
              </a:rPr>
              <a:t>geben wir Teilnehmerinnen und Teilnehmern deshalb die Möglichkeit, Methoden </a:t>
            </a:r>
            <a:r>
              <a:rPr lang="de-DE" sz="1200" dirty="0">
                <a:solidFill>
                  <a:srgbClr val="231F20"/>
                </a:solidFill>
                <a:latin typeface="VW Text"/>
              </a:rPr>
              <a:t>zur Ideenentwicklung auszuprobieren. </a:t>
            </a:r>
          </a:p>
        </p:txBody>
      </p:sp>
      <p:sp>
        <p:nvSpPr>
          <p:cNvPr id="25" name="Rechteck 24"/>
          <p:cNvSpPr/>
          <p:nvPr/>
        </p:nvSpPr>
        <p:spPr>
          <a:xfrm>
            <a:off x="5551022" y="1321169"/>
            <a:ext cx="4988898" cy="6186309"/>
          </a:xfrm>
          <a:prstGeom prst="rect">
            <a:avLst/>
          </a:prstGeom>
        </p:spPr>
        <p:txBody>
          <a:bodyPr wrap="square">
            <a:spAutoFit/>
          </a:bodyPr>
          <a:lstStyle/>
          <a:p>
            <a:pPr lvl="0" defTabSz="457200"/>
            <a:r>
              <a:rPr lang="de-DE" sz="1200" dirty="0">
                <a:solidFill>
                  <a:srgbClr val="231F20"/>
                </a:solidFill>
                <a:latin typeface="VW Text"/>
              </a:rPr>
              <a:t>Bei xStarters geht es darum, </a:t>
            </a:r>
            <a:r>
              <a:rPr lang="de-DE" sz="1200" b="1" dirty="0">
                <a:solidFill>
                  <a:srgbClr val="67F7F6"/>
                </a:solidFill>
                <a:latin typeface="VW Text"/>
              </a:rPr>
              <a:t>Ideen für soziale Verbesserungen über digitale Tools</a:t>
            </a:r>
            <a:r>
              <a:rPr lang="de-DE" sz="1200" b="1" dirty="0">
                <a:solidFill>
                  <a:srgbClr val="FCE500"/>
                </a:solidFill>
                <a:latin typeface="VW Text"/>
              </a:rPr>
              <a:t> </a:t>
            </a:r>
            <a:r>
              <a:rPr lang="de-DE" sz="1200" dirty="0">
                <a:solidFill>
                  <a:srgbClr val="231F20"/>
                </a:solidFill>
                <a:latin typeface="VW Text"/>
              </a:rPr>
              <a:t>zu entwickeln – und dabei die eigenen Fähigkeiten und die Möglichkeiten der digitalen Welt einzusetzen. </a:t>
            </a:r>
          </a:p>
          <a:p>
            <a:pPr lvl="0" defTabSz="457200"/>
            <a:endParaRPr lang="de-DE" sz="1200" dirty="0">
              <a:solidFill>
                <a:srgbClr val="231F20"/>
              </a:solidFill>
              <a:latin typeface="VW Text"/>
            </a:endParaRPr>
          </a:p>
          <a:p>
            <a:pPr lvl="0" defTabSz="457200"/>
            <a:r>
              <a:rPr lang="de-DE" sz="1200" dirty="0">
                <a:solidFill>
                  <a:srgbClr val="231F20"/>
                </a:solidFill>
                <a:latin typeface="VW Text"/>
              </a:rPr>
              <a:t>Damit die Teilnehmerinnen und Teilnehmer das machen können, </a:t>
            </a:r>
            <a:r>
              <a:rPr lang="de-DE" sz="1200" dirty="0" smtClean="0">
                <a:solidFill>
                  <a:srgbClr val="231F20"/>
                </a:solidFill>
                <a:latin typeface="VW Text"/>
              </a:rPr>
              <a:t>benötigen </a:t>
            </a:r>
            <a:r>
              <a:rPr lang="de-DE" sz="1200" dirty="0">
                <a:solidFill>
                  <a:srgbClr val="231F20"/>
                </a:solidFill>
                <a:latin typeface="VW Text"/>
              </a:rPr>
              <a:t>sie </a:t>
            </a:r>
            <a:r>
              <a:rPr lang="de-DE" sz="1200" dirty="0" smtClean="0">
                <a:solidFill>
                  <a:srgbClr val="231F20"/>
                </a:solidFill>
                <a:latin typeface="VW Text"/>
              </a:rPr>
              <a:t>möglicherweise etwas </a:t>
            </a:r>
            <a:r>
              <a:rPr lang="de-DE" sz="1200" dirty="0">
                <a:solidFill>
                  <a:srgbClr val="231F20"/>
                </a:solidFill>
                <a:latin typeface="VW Text"/>
              </a:rPr>
              <a:t>Unterstützung – ob in Form von </a:t>
            </a:r>
            <a:r>
              <a:rPr lang="de-DE" sz="1200" b="1" dirty="0">
                <a:solidFill>
                  <a:srgbClr val="F56B58"/>
                </a:solidFill>
                <a:latin typeface="VW Text"/>
              </a:rPr>
              <a:t>Ermutigung</a:t>
            </a:r>
            <a:r>
              <a:rPr lang="de-DE" sz="1200" dirty="0">
                <a:solidFill>
                  <a:srgbClr val="231F20"/>
                </a:solidFill>
                <a:latin typeface="VW Text"/>
              </a:rPr>
              <a:t> oder dem Hinweis darauf, wo sie weitere Informationen zu einem bestimmten Thema finden. </a:t>
            </a:r>
            <a:endParaRPr lang="de-DE" sz="1200" dirty="0" smtClean="0">
              <a:solidFill>
                <a:srgbClr val="231F20"/>
              </a:solidFill>
              <a:latin typeface="VW Text"/>
            </a:endParaRPr>
          </a:p>
          <a:p>
            <a:pPr lvl="0" defTabSz="457200"/>
            <a:endParaRPr lang="de-DE" sz="1200" dirty="0">
              <a:solidFill>
                <a:srgbClr val="231F20"/>
              </a:solidFill>
              <a:latin typeface="VW Text"/>
            </a:endParaRPr>
          </a:p>
          <a:p>
            <a:pPr lvl="0" defTabSz="457200"/>
            <a:endParaRPr lang="de-DE" sz="1200" dirty="0" smtClean="0">
              <a:solidFill>
                <a:srgbClr val="231F20"/>
              </a:solidFill>
              <a:latin typeface="VW Text"/>
            </a:endParaRPr>
          </a:p>
          <a:p>
            <a:pPr lvl="0" defTabSz="457200"/>
            <a:endParaRPr lang="de-DE" sz="1200" dirty="0">
              <a:solidFill>
                <a:srgbClr val="231F20"/>
              </a:solidFill>
              <a:latin typeface="VW Text"/>
            </a:endParaRPr>
          </a:p>
          <a:p>
            <a:pPr lvl="0" defTabSz="457200"/>
            <a:endParaRPr lang="de-DE" sz="1200" dirty="0" smtClean="0">
              <a:solidFill>
                <a:srgbClr val="231F20"/>
              </a:solidFill>
              <a:latin typeface="VW Text"/>
            </a:endParaRPr>
          </a:p>
          <a:p>
            <a:pPr lvl="0" defTabSz="457200"/>
            <a:endParaRPr lang="de-DE" sz="1200" dirty="0">
              <a:solidFill>
                <a:srgbClr val="231F20"/>
              </a:solidFill>
              <a:latin typeface="VW Text"/>
            </a:endParaRPr>
          </a:p>
          <a:p>
            <a:pPr lvl="0" defTabSz="457200"/>
            <a:endParaRPr lang="de-DE" sz="1200" dirty="0" smtClean="0">
              <a:solidFill>
                <a:srgbClr val="231F20"/>
              </a:solidFill>
              <a:latin typeface="VW Text"/>
            </a:endParaRPr>
          </a:p>
          <a:p>
            <a:pPr lvl="0" defTabSz="457200"/>
            <a:endParaRPr lang="de-DE" sz="1200" dirty="0">
              <a:solidFill>
                <a:srgbClr val="231F20"/>
              </a:solidFill>
              <a:latin typeface="VW Text"/>
            </a:endParaRPr>
          </a:p>
          <a:p>
            <a:pPr lvl="0" defTabSz="457200"/>
            <a:endParaRPr lang="de-DE" sz="1200" dirty="0" smtClean="0">
              <a:solidFill>
                <a:srgbClr val="231F20"/>
              </a:solidFill>
              <a:latin typeface="VW Text"/>
            </a:endParaRPr>
          </a:p>
          <a:p>
            <a:pPr lvl="0" defTabSz="457200"/>
            <a:endParaRPr lang="de-DE" sz="1200" dirty="0">
              <a:solidFill>
                <a:srgbClr val="231F20"/>
              </a:solidFill>
              <a:latin typeface="VW Text"/>
            </a:endParaRPr>
          </a:p>
          <a:p>
            <a:pPr lvl="0" defTabSz="457200"/>
            <a:endParaRPr lang="de-DE" sz="1200" dirty="0">
              <a:solidFill>
                <a:srgbClr val="231F20"/>
              </a:solidFill>
              <a:latin typeface="VW Text"/>
            </a:endParaRPr>
          </a:p>
          <a:p>
            <a:pPr lvl="0" defTabSz="457200"/>
            <a:endParaRPr lang="de-DE" sz="1200" dirty="0">
              <a:solidFill>
                <a:srgbClr val="231F20"/>
              </a:solidFill>
              <a:latin typeface="VW Text"/>
            </a:endParaRPr>
          </a:p>
          <a:p>
            <a:pPr lvl="0" defTabSz="457200"/>
            <a:r>
              <a:rPr lang="de-DE" sz="1200" dirty="0">
                <a:solidFill>
                  <a:srgbClr val="231F20"/>
                </a:solidFill>
                <a:latin typeface="VW Text"/>
              </a:rPr>
              <a:t>Manchmal braucht es aber </a:t>
            </a:r>
            <a:r>
              <a:rPr lang="de-DE" sz="1200" dirty="0" smtClean="0">
                <a:solidFill>
                  <a:srgbClr val="231F20"/>
                </a:solidFill>
                <a:latin typeface="VW Text"/>
              </a:rPr>
              <a:t>einen </a:t>
            </a:r>
            <a:r>
              <a:rPr lang="de-DE" sz="1200" b="1" dirty="0">
                <a:solidFill>
                  <a:srgbClr val="FCE500"/>
                </a:solidFill>
                <a:latin typeface="VW Text"/>
              </a:rPr>
              <a:t>Anlass</a:t>
            </a:r>
            <a:r>
              <a:rPr lang="de-DE" sz="1200" dirty="0">
                <a:solidFill>
                  <a:srgbClr val="231F20"/>
                </a:solidFill>
                <a:latin typeface="VW Text"/>
              </a:rPr>
              <a:t>, um sich einzubringen und zu engagieren. Mit dem jährlichen Digital-Wettbewerb xStarters schaffen wir genau einen solchen Anlass, um die eigenen Ideen in Form zu bringen und </a:t>
            </a:r>
            <a:r>
              <a:rPr lang="de-DE" sz="1200" dirty="0" smtClean="0">
                <a:solidFill>
                  <a:srgbClr val="231F20"/>
                </a:solidFill>
                <a:latin typeface="VW Text"/>
              </a:rPr>
              <a:t>weiterzudenken </a:t>
            </a:r>
            <a:r>
              <a:rPr lang="de-DE" sz="1200" dirty="0">
                <a:solidFill>
                  <a:srgbClr val="231F20"/>
                </a:solidFill>
                <a:latin typeface="VW Text"/>
              </a:rPr>
              <a:t>– unterstützt von einem persönlichen </a:t>
            </a:r>
            <a:r>
              <a:rPr lang="de-DE" sz="1200" dirty="0" smtClean="0">
                <a:solidFill>
                  <a:srgbClr val="231F20"/>
                </a:solidFill>
                <a:latin typeface="VW Text"/>
              </a:rPr>
              <a:t>Team-Guide. </a:t>
            </a:r>
            <a:endParaRPr lang="de-DE" sz="1200" dirty="0">
              <a:solidFill>
                <a:srgbClr val="231F20"/>
              </a:solidFill>
              <a:latin typeface="VW Text"/>
            </a:endParaRPr>
          </a:p>
          <a:p>
            <a:pPr lvl="0" defTabSz="457200"/>
            <a:endParaRPr lang="de-DE" sz="1200" dirty="0">
              <a:solidFill>
                <a:srgbClr val="231F20"/>
              </a:solidFill>
              <a:latin typeface="VW Text"/>
            </a:endParaRPr>
          </a:p>
          <a:p>
            <a:pPr lvl="0" defTabSz="457200"/>
            <a:r>
              <a:rPr lang="de-DE" sz="1200" dirty="0">
                <a:solidFill>
                  <a:srgbClr val="231F20"/>
                </a:solidFill>
                <a:latin typeface="VW Text"/>
              </a:rPr>
              <a:t>Damit die Schülerinnen und Schüler aber überhaupt von xStarters erfahren, braucht es </a:t>
            </a:r>
            <a:r>
              <a:rPr lang="de-DE" sz="1200" b="1" dirty="0">
                <a:solidFill>
                  <a:srgbClr val="67F7F6"/>
                </a:solidFill>
                <a:latin typeface="VW Text"/>
              </a:rPr>
              <a:t>engagierte Lehrkräfte</a:t>
            </a:r>
            <a:r>
              <a:rPr lang="de-DE" sz="1200" dirty="0">
                <a:solidFill>
                  <a:srgbClr val="231F20"/>
                </a:solidFill>
                <a:latin typeface="VW Text"/>
              </a:rPr>
              <a:t>, die auf unser Programm hinweisen. Gerne können Sie xStarters Materialien in Ihrem Unterricht verwenden oder auch ein Team persönlich begleiten. </a:t>
            </a:r>
          </a:p>
          <a:p>
            <a:pPr lvl="0" defTabSz="457200"/>
            <a:endParaRPr lang="de-DE" sz="1200" dirty="0">
              <a:solidFill>
                <a:srgbClr val="231F20"/>
              </a:solidFill>
              <a:latin typeface="VW Text"/>
            </a:endParaRPr>
          </a:p>
          <a:p>
            <a:pPr lvl="0" defTabSz="457200"/>
            <a:r>
              <a:rPr lang="de-DE" sz="1200" dirty="0">
                <a:solidFill>
                  <a:srgbClr val="231F20"/>
                </a:solidFill>
                <a:latin typeface="VW Text"/>
              </a:rPr>
              <a:t>Als Dankeschön werden Sie dann – bei erfolgreicher Teilnahme „Ihres“ Teams – zur Abschlussveranstaltung </a:t>
            </a:r>
            <a:r>
              <a:rPr lang="de-DE" sz="1200" b="1" dirty="0">
                <a:solidFill>
                  <a:srgbClr val="F66658"/>
                </a:solidFill>
                <a:latin typeface="VW Text"/>
              </a:rPr>
              <a:t>xStarters Award </a:t>
            </a:r>
            <a:r>
              <a:rPr lang="de-DE" sz="1200" b="1" dirty="0" smtClean="0">
                <a:solidFill>
                  <a:srgbClr val="F66658"/>
                </a:solidFill>
                <a:latin typeface="VW Text"/>
              </a:rPr>
              <a:t>Party </a:t>
            </a:r>
            <a:r>
              <a:rPr lang="de-DE" sz="1200" dirty="0">
                <a:solidFill>
                  <a:srgbClr val="231F20"/>
                </a:solidFill>
                <a:latin typeface="VW Text"/>
              </a:rPr>
              <a:t>eingeladen und können live miterleben, wie Ihre Schülerinnen und Schüler ihre Ideen präsentieren. </a:t>
            </a:r>
          </a:p>
        </p:txBody>
      </p:sp>
      <p:sp>
        <p:nvSpPr>
          <p:cNvPr id="26" name="Textfeld 25"/>
          <p:cNvSpPr txBox="1"/>
          <p:nvPr/>
        </p:nvSpPr>
        <p:spPr>
          <a:xfrm>
            <a:off x="5551022" y="472549"/>
            <a:ext cx="4245082" cy="651387"/>
          </a:xfrm>
          <a:prstGeom prst="rect">
            <a:avLst/>
          </a:prstGeom>
          <a:noFill/>
        </p:spPr>
        <p:txBody>
          <a:bodyPr wrap="square" lIns="90000" tIns="0" rIns="0" bIns="0" rtlCol="0">
            <a:noAutofit/>
          </a:bodyPr>
          <a:lstStyle/>
          <a:p>
            <a:r>
              <a:rPr lang="de-DE" sz="3600" dirty="0" smtClean="0">
                <a:solidFill>
                  <a:srgbClr val="F66658"/>
                </a:solidFill>
                <a:latin typeface="VW Headline OT-Black" panose="020B0A03000000020003" pitchFamily="34" charset="0"/>
              </a:rPr>
              <a:t>Ihre</a:t>
            </a:r>
            <a:r>
              <a:rPr lang="de-DE" sz="3600" dirty="0">
                <a:solidFill>
                  <a:srgbClr val="F66658"/>
                </a:solidFill>
                <a:latin typeface="VW Headline OT-Black" panose="020B0A03000000020003" pitchFamily="34" charset="0"/>
              </a:rPr>
              <a:t> </a:t>
            </a:r>
            <a:r>
              <a:rPr lang="de-DE" sz="3600" dirty="0" smtClean="0">
                <a:solidFill>
                  <a:srgbClr val="F66658"/>
                </a:solidFill>
                <a:latin typeface="VW Headline OT-Black" panose="020B0A03000000020003" pitchFamily="34" charset="0"/>
              </a:rPr>
              <a:t>Unterstützung</a:t>
            </a:r>
            <a:endParaRPr lang="de-DE" sz="3600" dirty="0">
              <a:solidFill>
                <a:srgbClr val="F66658"/>
              </a:solidFill>
              <a:latin typeface="VW Headline OT-Black" panose="020B0A03000000020003" pitchFamily="34" charset="0"/>
            </a:endParaRPr>
          </a:p>
        </p:txBody>
      </p:sp>
      <p:sp>
        <p:nvSpPr>
          <p:cNvPr id="29" name="Textfeld 28"/>
          <p:cNvSpPr txBox="1"/>
          <p:nvPr/>
        </p:nvSpPr>
        <p:spPr>
          <a:xfrm>
            <a:off x="302767" y="472549"/>
            <a:ext cx="4245082" cy="651387"/>
          </a:xfrm>
          <a:prstGeom prst="rect">
            <a:avLst/>
          </a:prstGeom>
          <a:noFill/>
        </p:spPr>
        <p:txBody>
          <a:bodyPr wrap="square" lIns="90000" tIns="0" rIns="0" bIns="0" rtlCol="0">
            <a:noAutofit/>
          </a:bodyPr>
          <a:lstStyle/>
          <a:p>
            <a:r>
              <a:rPr lang="de-DE" sz="3600" dirty="0" smtClean="0">
                <a:solidFill>
                  <a:srgbClr val="F66658"/>
                </a:solidFill>
                <a:latin typeface="VW Headline OT-Black" panose="020B0A03000000020003" pitchFamily="34" charset="0"/>
              </a:rPr>
              <a:t>Die </a:t>
            </a:r>
            <a:r>
              <a:rPr lang="de-DE" sz="3600" dirty="0" err="1" smtClean="0">
                <a:solidFill>
                  <a:srgbClr val="F66658"/>
                </a:solidFill>
                <a:latin typeface="VW Headline OT-Black" panose="020B0A03000000020003" pitchFamily="34" charset="0"/>
              </a:rPr>
              <a:t>Roadtour</a:t>
            </a:r>
            <a:endParaRPr lang="de-DE" sz="3600" dirty="0">
              <a:solidFill>
                <a:srgbClr val="F66658"/>
              </a:solidFill>
              <a:latin typeface="VW Headline OT-Black" panose="020B0A03000000020003" pitchFamily="34" charset="0"/>
            </a:endParaRPr>
          </a:p>
        </p:txBody>
      </p:sp>
      <p:pic>
        <p:nvPicPr>
          <p:cNvPr id="97" name="Grafik 96"/>
          <p:cNvPicPr>
            <a:picLocks noChangeAspect="1"/>
          </p:cNvPicPr>
          <p:nvPr/>
        </p:nvPicPr>
        <p:blipFill rotWithShape="1">
          <a:blip r:embed="rId2"/>
          <a:srcRect t="-4686" r="6798" b="7058"/>
          <a:stretch/>
        </p:blipFill>
        <p:spPr>
          <a:xfrm>
            <a:off x="296543" y="4117975"/>
            <a:ext cx="1147349" cy="1143000"/>
          </a:xfrm>
          <a:prstGeom prst="ellipse">
            <a:avLst/>
          </a:prstGeom>
        </p:spPr>
      </p:pic>
      <p:pic>
        <p:nvPicPr>
          <p:cNvPr id="103" name="Grafik 102"/>
          <p:cNvPicPr>
            <a:picLocks noChangeAspect="1"/>
          </p:cNvPicPr>
          <p:nvPr/>
        </p:nvPicPr>
        <p:blipFill rotWithShape="1">
          <a:blip r:embed="rId3"/>
          <a:srcRect t="7708" r="10488" b="33719"/>
          <a:stretch/>
        </p:blipFill>
        <p:spPr>
          <a:xfrm>
            <a:off x="3882292" y="4270375"/>
            <a:ext cx="1143000" cy="685800"/>
          </a:xfrm>
          <a:prstGeom prst="flowChartAlternateProcess">
            <a:avLst/>
          </a:prstGeom>
        </p:spPr>
      </p:pic>
      <p:pic>
        <p:nvPicPr>
          <p:cNvPr id="112" name="Grafik 111"/>
          <p:cNvPicPr>
            <a:picLocks noChangeAspect="1"/>
          </p:cNvPicPr>
          <p:nvPr/>
        </p:nvPicPr>
        <p:blipFill rotWithShape="1">
          <a:blip r:embed="rId4"/>
          <a:srcRect r="7113" b="17618"/>
          <a:stretch/>
        </p:blipFill>
        <p:spPr>
          <a:xfrm>
            <a:off x="350987" y="5382688"/>
            <a:ext cx="1092906" cy="1021287"/>
          </a:xfrm>
          <a:prstGeom prst="ellipse">
            <a:avLst/>
          </a:prstGeom>
        </p:spPr>
      </p:pic>
      <p:pic>
        <p:nvPicPr>
          <p:cNvPr id="117" name="Grafik 116"/>
          <p:cNvPicPr>
            <a:picLocks noChangeAspect="1"/>
          </p:cNvPicPr>
          <p:nvPr/>
        </p:nvPicPr>
        <p:blipFill rotWithShape="1">
          <a:blip r:embed="rId5"/>
          <a:srcRect l="6051" r="15262" b="20349"/>
          <a:stretch/>
        </p:blipFill>
        <p:spPr>
          <a:xfrm>
            <a:off x="4034692" y="5340344"/>
            <a:ext cx="990600" cy="987431"/>
          </a:xfrm>
          <a:prstGeom prst="ellipse">
            <a:avLst/>
          </a:prstGeom>
        </p:spPr>
      </p:pic>
      <p:sp>
        <p:nvSpPr>
          <p:cNvPr id="119" name="Rechteck 118"/>
          <p:cNvSpPr/>
          <p:nvPr/>
        </p:nvSpPr>
        <p:spPr>
          <a:xfrm>
            <a:off x="347680" y="6724073"/>
            <a:ext cx="5020188"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dirty="0" smtClean="0">
                <a:ln>
                  <a:noFill/>
                </a:ln>
                <a:solidFill>
                  <a:srgbClr val="231F20"/>
                </a:solidFill>
                <a:effectLst/>
                <a:uLnTx/>
                <a:uFillTx/>
                <a:latin typeface="VW Text"/>
              </a:rPr>
              <a:t>Während der optionalen </a:t>
            </a:r>
            <a:r>
              <a:rPr kumimoji="0" lang="de-DE" sz="1200" b="1" i="0" u="none" strike="noStrike" kern="0" cap="none" spc="0" normalizeH="0" baseline="0" noProof="0" dirty="0" smtClean="0">
                <a:ln>
                  <a:noFill/>
                </a:ln>
                <a:solidFill>
                  <a:srgbClr val="F66658"/>
                </a:solidFill>
                <a:effectLst/>
                <a:uLnTx/>
                <a:uFillTx/>
                <a:latin typeface="VW Text"/>
              </a:rPr>
              <a:t>Open Truck Sessions </a:t>
            </a:r>
            <a:r>
              <a:rPr kumimoji="0" lang="de-DE" sz="1200" b="0" i="0" u="none" strike="noStrike" kern="0" cap="none" spc="0" normalizeH="0" baseline="0" noProof="0" dirty="0" smtClean="0">
                <a:ln>
                  <a:noFill/>
                </a:ln>
                <a:solidFill>
                  <a:srgbClr val="231F20"/>
                </a:solidFill>
                <a:effectLst/>
                <a:uLnTx/>
                <a:uFillTx/>
                <a:latin typeface="VW Text"/>
              </a:rPr>
              <a:t>am Nachmittag werden die Schülerinnen und Schüler spielerisch an Grundlagen des Programmierens herangeführt und können mehr über moderne Berufsfelder erfahren.</a:t>
            </a:r>
            <a:endParaRPr kumimoji="0" lang="de-DE" sz="1800" b="0" i="0" u="none" strike="noStrike" kern="0" cap="none" spc="0" normalizeH="0" baseline="0" noProof="0" dirty="0" smtClean="0">
              <a:ln>
                <a:noFill/>
              </a:ln>
              <a:solidFill>
                <a:sysClr val="windowText" lastClr="000000"/>
              </a:solidFill>
              <a:effectLst/>
              <a:uLnTx/>
              <a:uFillTx/>
            </a:endParaRPr>
          </a:p>
        </p:txBody>
      </p:sp>
      <p:pic>
        <p:nvPicPr>
          <p:cNvPr id="135" name="Grafik 134"/>
          <p:cNvPicPr>
            <a:picLocks noChangeAspect="1"/>
          </p:cNvPicPr>
          <p:nvPr/>
        </p:nvPicPr>
        <p:blipFill>
          <a:blip r:embed="rId6"/>
          <a:stretch>
            <a:fillRect/>
          </a:stretch>
        </p:blipFill>
        <p:spPr>
          <a:xfrm>
            <a:off x="5701470" y="3040181"/>
            <a:ext cx="1666916" cy="1589930"/>
          </a:xfrm>
          <a:prstGeom prst="ellipse">
            <a:avLst/>
          </a:prstGeom>
          <a:ln w="38100">
            <a:solidFill>
              <a:srgbClr val="FCE820"/>
            </a:solidFill>
          </a:ln>
        </p:spPr>
      </p:pic>
      <p:sp>
        <p:nvSpPr>
          <p:cNvPr id="136" name="Rechteck 135"/>
          <p:cNvSpPr/>
          <p:nvPr/>
        </p:nvSpPr>
        <p:spPr>
          <a:xfrm>
            <a:off x="7476920" y="3593891"/>
            <a:ext cx="2944014" cy="461665"/>
          </a:xfrm>
          <a:prstGeom prst="rect">
            <a:avLst/>
          </a:prstGeom>
        </p:spPr>
        <p:txBody>
          <a:bodyPr wrap="square">
            <a:spAutoFit/>
          </a:bodyPr>
          <a:lstStyle/>
          <a:p>
            <a:r>
              <a:rPr lang="de-DE" sz="1200" b="1" dirty="0">
                <a:latin typeface="VW Text"/>
              </a:rPr>
              <a:t>Digitale soziale Ideen im Unterricht thematisieren – warum nicht?</a:t>
            </a:r>
          </a:p>
        </p:txBody>
      </p:sp>
      <p:sp>
        <p:nvSpPr>
          <p:cNvPr id="139" name="Textfeld 138"/>
          <p:cNvSpPr txBox="1"/>
          <p:nvPr/>
        </p:nvSpPr>
        <p:spPr>
          <a:xfrm>
            <a:off x="10834396" y="472549"/>
            <a:ext cx="5001739" cy="650141"/>
          </a:xfrm>
          <a:prstGeom prst="rect">
            <a:avLst/>
          </a:prstGeom>
          <a:noFill/>
        </p:spPr>
        <p:txBody>
          <a:bodyPr wrap="square" lIns="90000" tIns="0" rIns="0" bIns="0" rtlCol="0">
            <a:noAutofit/>
          </a:bodyPr>
          <a:lstStyle/>
          <a:p>
            <a:r>
              <a:rPr lang="de-DE" sz="3600" b="1" dirty="0" smtClean="0">
                <a:solidFill>
                  <a:srgbClr val="67F7F6"/>
                </a:solidFill>
                <a:latin typeface="VW Headline OT-Black" panose="020B0A03000000020003" pitchFamily="34" charset="0"/>
              </a:rPr>
              <a:t>Haben Sie Fragen?</a:t>
            </a:r>
          </a:p>
          <a:p>
            <a:pPr algn="ctr"/>
            <a:endParaRPr lang="de-DE" sz="2000" b="1" dirty="0" smtClean="0">
              <a:solidFill>
                <a:srgbClr val="67F7F6"/>
              </a:solidFill>
              <a:latin typeface="VW Headline OT-Black" panose="020B0A03000000020003" pitchFamily="34" charset="0"/>
            </a:endParaRPr>
          </a:p>
          <a:p>
            <a:pPr algn="ctr"/>
            <a:endParaRPr lang="de-DE" sz="2000" b="1" dirty="0" smtClean="0">
              <a:solidFill>
                <a:srgbClr val="67F7F6"/>
              </a:solidFill>
              <a:latin typeface="VW Headline OT-Black" panose="020B0A03000000020003" pitchFamily="34" charset="0"/>
            </a:endParaRPr>
          </a:p>
          <a:p>
            <a:pPr algn="ctr"/>
            <a:endParaRPr lang="de-DE" sz="2000" b="1" dirty="0" smtClean="0">
              <a:solidFill>
                <a:srgbClr val="67F7F6"/>
              </a:solidFill>
              <a:latin typeface="VW Headline OT-Black" panose="020B0A03000000020003" pitchFamily="34" charset="0"/>
            </a:endParaRPr>
          </a:p>
        </p:txBody>
      </p:sp>
      <p:sp>
        <p:nvSpPr>
          <p:cNvPr id="142" name="Rechteck 141"/>
          <p:cNvSpPr/>
          <p:nvPr/>
        </p:nvSpPr>
        <p:spPr>
          <a:xfrm>
            <a:off x="11423366" y="5136283"/>
            <a:ext cx="4089491" cy="276999"/>
          </a:xfrm>
          <a:prstGeom prst="rect">
            <a:avLst/>
          </a:prstGeom>
        </p:spPr>
        <p:txBody>
          <a:bodyPr wrap="square">
            <a:spAutoFit/>
          </a:bodyPr>
          <a:lstStyle/>
          <a:p>
            <a:pPr lvl="0" algn="ctr"/>
            <a:r>
              <a:rPr lang="de-DE" sz="1200" dirty="0" smtClean="0">
                <a:solidFill>
                  <a:srgbClr val="231F20"/>
                </a:solidFill>
                <a:latin typeface="VW Text" panose="020B0504040200000003" pitchFamily="34" charset="0"/>
              </a:rPr>
              <a:t>Moana, Maleen, Nari, Leonie, Daniel</a:t>
            </a:r>
            <a:endParaRPr lang="de-DE" sz="1200" dirty="0">
              <a:solidFill>
                <a:srgbClr val="231F20"/>
              </a:solidFill>
              <a:latin typeface="VW Text" panose="020B0504040200000003" pitchFamily="34" charset="0"/>
            </a:endParaRPr>
          </a:p>
        </p:txBody>
      </p:sp>
      <p:sp>
        <p:nvSpPr>
          <p:cNvPr id="143" name="Rechteck 142"/>
          <p:cNvSpPr/>
          <p:nvPr/>
        </p:nvSpPr>
        <p:spPr>
          <a:xfrm>
            <a:off x="10834396" y="6283125"/>
            <a:ext cx="1696298" cy="1277273"/>
          </a:xfrm>
          <a:prstGeom prst="rect">
            <a:avLst/>
          </a:prstGeom>
        </p:spPr>
        <p:txBody>
          <a:bodyPr wrap="none">
            <a:spAutoFit/>
          </a:bodyPr>
          <a:lstStyle/>
          <a:p>
            <a:r>
              <a:rPr lang="de-DE" sz="900" dirty="0" smtClean="0">
                <a:solidFill>
                  <a:srgbClr val="231F20"/>
                </a:solidFill>
                <a:latin typeface="VW Text" panose="020B0504040200000003" pitchFamily="34" charset="0"/>
              </a:rPr>
              <a:t>Fragen zu xStarters gerne an:</a:t>
            </a:r>
            <a:br>
              <a:rPr lang="de-DE" sz="900" dirty="0" smtClean="0">
                <a:solidFill>
                  <a:srgbClr val="231F20"/>
                </a:solidFill>
                <a:latin typeface="VW Text" panose="020B0504040200000003" pitchFamily="34" charset="0"/>
              </a:rPr>
            </a:br>
            <a:endParaRPr lang="de-DE" sz="900" dirty="0" smtClean="0">
              <a:solidFill>
                <a:srgbClr val="231F20"/>
              </a:solidFill>
              <a:latin typeface="VW Text" panose="020B0504040200000003" pitchFamily="34" charset="0"/>
            </a:endParaRPr>
          </a:p>
          <a:p>
            <a:r>
              <a:rPr lang="de-DE" sz="900" b="1" dirty="0" smtClean="0">
                <a:solidFill>
                  <a:srgbClr val="231F20"/>
                </a:solidFill>
                <a:latin typeface="VW Text" panose="020B0504040200000003" pitchFamily="34" charset="0"/>
              </a:rPr>
              <a:t>Moana Keiper </a:t>
            </a:r>
          </a:p>
          <a:p>
            <a:r>
              <a:rPr lang="de-DE" sz="900" dirty="0">
                <a:solidFill>
                  <a:srgbClr val="231F20"/>
                </a:solidFill>
                <a:latin typeface="VW Text" panose="020B0504040200000003" pitchFamily="34" charset="0"/>
              </a:rPr>
              <a:t>Volkswagen </a:t>
            </a:r>
            <a:r>
              <a:rPr lang="de-DE" sz="900" dirty="0" smtClean="0">
                <a:solidFill>
                  <a:srgbClr val="231F20"/>
                </a:solidFill>
                <a:latin typeface="VW Text" panose="020B0504040200000003" pitchFamily="34" charset="0"/>
              </a:rPr>
              <a:t>AG </a:t>
            </a:r>
            <a:endParaRPr lang="de-DE" sz="900" dirty="0">
              <a:solidFill>
                <a:srgbClr val="231F20"/>
              </a:solidFill>
              <a:latin typeface="VW Text" panose="020B0504040200000003" pitchFamily="34" charset="0"/>
            </a:endParaRPr>
          </a:p>
          <a:p>
            <a:r>
              <a:rPr lang="de-DE" sz="900" dirty="0">
                <a:solidFill>
                  <a:srgbClr val="231F20"/>
                </a:solidFill>
                <a:latin typeface="VW Text" panose="020B0504040200000003" pitchFamily="34" charset="0"/>
              </a:rPr>
              <a:t>Brieffach 011/1799</a:t>
            </a:r>
          </a:p>
          <a:p>
            <a:r>
              <a:rPr lang="de-DE" sz="900" dirty="0">
                <a:solidFill>
                  <a:srgbClr val="231F20"/>
                </a:solidFill>
                <a:latin typeface="VW Text" panose="020B0504040200000003" pitchFamily="34" charset="0"/>
              </a:rPr>
              <a:t>38436 Wolfsburg</a:t>
            </a:r>
          </a:p>
          <a:p>
            <a:endParaRPr lang="de-DE" sz="500" dirty="0">
              <a:solidFill>
                <a:srgbClr val="231F20"/>
              </a:solidFill>
              <a:latin typeface="VW Text" panose="020B0504040200000003" pitchFamily="34" charset="0"/>
            </a:endParaRPr>
          </a:p>
          <a:p>
            <a:r>
              <a:rPr lang="de-DE" sz="900" dirty="0">
                <a:solidFill>
                  <a:srgbClr val="231F20"/>
                </a:solidFill>
                <a:latin typeface="VW Text" panose="020B0504040200000003" pitchFamily="34" charset="0"/>
              </a:rPr>
              <a:t> +49-5361-9-90328</a:t>
            </a:r>
          </a:p>
          <a:p>
            <a:r>
              <a:rPr lang="de-DE" sz="900" dirty="0" smtClean="0">
                <a:solidFill>
                  <a:srgbClr val="231F20"/>
                </a:solidFill>
                <a:latin typeface="VW Text" panose="020B0504040200000003" pitchFamily="34" charset="0"/>
              </a:rPr>
              <a:t>moana.keiper@volkswagen.de</a:t>
            </a:r>
            <a:endParaRPr lang="de-DE" sz="900" dirty="0">
              <a:solidFill>
                <a:srgbClr val="231F20"/>
              </a:solidFill>
              <a:latin typeface="VW Text" panose="020B0504040200000003" pitchFamily="34" charset="0"/>
            </a:endParaRPr>
          </a:p>
        </p:txBody>
      </p:sp>
      <p:sp>
        <p:nvSpPr>
          <p:cNvPr id="146" name="Abgerundetes Rechteck 145"/>
          <p:cNvSpPr/>
          <p:nvPr/>
        </p:nvSpPr>
        <p:spPr>
          <a:xfrm>
            <a:off x="12137510" y="2437956"/>
            <a:ext cx="2599177" cy="2589463"/>
          </a:xfrm>
          <a:prstGeom prst="roundRect">
            <a:avLst>
              <a:gd name="adj" fmla="val 0"/>
            </a:avLst>
          </a:prstGeom>
          <a:blipFill rotWithShape="1">
            <a:blip r:embed="rId7" cstate="print">
              <a:extLst>
                <a:ext uri="{28A0092B-C50C-407E-A947-70E740481C1C}">
                  <a14:useLocalDpi xmlns:a14="http://schemas.microsoft.com/office/drawing/2010/main" val="0"/>
                </a:ext>
              </a:extLst>
            </a:blip>
            <a:srcRect/>
            <a:stretch>
              <a:fillRect l="-12453" r="-36985"/>
            </a:stretch>
          </a:blipFill>
          <a:ln w="38100">
            <a:solidFill>
              <a:srgbClr val="F66658"/>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 name="Grafik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05455" y="6283125"/>
            <a:ext cx="2262465" cy="1168409"/>
          </a:xfrm>
          <a:prstGeom prst="rect">
            <a:avLst/>
          </a:prstGeom>
        </p:spPr>
      </p:pic>
      <p:grpSp>
        <p:nvGrpSpPr>
          <p:cNvPr id="23" name="Gruppieren 22"/>
          <p:cNvGrpSpPr/>
          <p:nvPr/>
        </p:nvGrpSpPr>
        <p:grpSpPr>
          <a:xfrm>
            <a:off x="1823267" y="4270375"/>
            <a:ext cx="2059025" cy="2068703"/>
            <a:chOff x="1931443" y="4329042"/>
            <a:chExt cx="2059025" cy="2068703"/>
          </a:xfrm>
        </p:grpSpPr>
        <p:grpSp>
          <p:nvGrpSpPr>
            <p:cNvPr id="21" name="Gruppieren 20"/>
            <p:cNvGrpSpPr>
              <a:grpSpLocks noChangeAspect="1"/>
            </p:cNvGrpSpPr>
            <p:nvPr/>
          </p:nvGrpSpPr>
          <p:grpSpPr>
            <a:xfrm>
              <a:off x="1931443" y="4329042"/>
              <a:ext cx="2059025" cy="2068702"/>
              <a:chOff x="2133722" y="2324484"/>
              <a:chExt cx="2692788" cy="2705444"/>
            </a:xfrm>
          </p:grpSpPr>
          <p:sp>
            <p:nvSpPr>
              <p:cNvPr id="20" name="Ellipse 19"/>
              <p:cNvSpPr/>
              <p:nvPr/>
            </p:nvSpPr>
            <p:spPr>
              <a:xfrm>
                <a:off x="2156139" y="2439827"/>
                <a:ext cx="2643134" cy="2590101"/>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p:cNvPicPr>
                <a:picLocks noChangeAspect="1"/>
              </p:cNvPicPr>
              <p:nvPr/>
            </p:nvPicPr>
            <p:blipFill rotWithShape="1">
              <a:blip r:embed="rId9" cstate="print">
                <a:extLst>
                  <a:ext uri="{28A0092B-C50C-407E-A947-70E740481C1C}">
                    <a14:useLocalDpi xmlns:a14="http://schemas.microsoft.com/office/drawing/2010/main" val="0"/>
                  </a:ext>
                </a:extLst>
              </a:blip>
              <a:srcRect l="26224" r="6517"/>
              <a:stretch/>
            </p:blipFill>
            <p:spPr>
              <a:xfrm>
                <a:off x="2133722" y="2324484"/>
                <a:ext cx="2692788" cy="2668822"/>
              </a:xfrm>
              <a:prstGeom prst="ellipse">
                <a:avLst/>
              </a:prstGeom>
              <a:ln>
                <a:noFill/>
              </a:ln>
            </p:spPr>
          </p:pic>
        </p:grpSp>
        <p:sp>
          <p:nvSpPr>
            <p:cNvPr id="38" name="Ellipse 37"/>
            <p:cNvSpPr/>
            <p:nvPr/>
          </p:nvSpPr>
          <p:spPr>
            <a:xfrm>
              <a:off x="1950428" y="4417239"/>
              <a:ext cx="2021057" cy="1980506"/>
            </a:xfrm>
            <a:prstGeom prst="ellipse">
              <a:avLst/>
            </a:prstGeom>
            <a:noFill/>
            <a:ln w="38100">
              <a:solidFill>
                <a:srgbClr val="67F7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8" name="Rechteck 27"/>
          <p:cNvSpPr/>
          <p:nvPr/>
        </p:nvSpPr>
        <p:spPr>
          <a:xfrm>
            <a:off x="11385366" y="1678903"/>
            <a:ext cx="4051300" cy="584775"/>
          </a:xfrm>
          <a:prstGeom prst="rect">
            <a:avLst/>
          </a:prstGeom>
        </p:spPr>
        <p:txBody>
          <a:bodyPr wrap="square">
            <a:spAutoFit/>
          </a:bodyPr>
          <a:lstStyle/>
          <a:p>
            <a:pPr lvl="0" algn="ctr"/>
            <a:r>
              <a:rPr lang="de-DE" sz="1600" dirty="0">
                <a:solidFill>
                  <a:prstClr val="black"/>
                </a:solidFill>
                <a:latin typeface="VW Text" panose="020B0504040200000003" pitchFamily="34" charset="0"/>
              </a:rPr>
              <a:t>Wir freuen uns von Ihnen zu hören!</a:t>
            </a:r>
          </a:p>
          <a:p>
            <a:pPr lvl="0" algn="ctr"/>
            <a:r>
              <a:rPr lang="de-DE" sz="1600" dirty="0">
                <a:solidFill>
                  <a:prstClr val="black"/>
                </a:solidFill>
                <a:latin typeface="VW Text" panose="020B0504040200000003" pitchFamily="34" charset="0"/>
              </a:rPr>
              <a:t>Ihr xStarters Team</a:t>
            </a:r>
          </a:p>
        </p:txBody>
      </p:sp>
      <p:sp>
        <p:nvSpPr>
          <p:cNvPr id="31" name="Rechteck 30"/>
          <p:cNvSpPr/>
          <p:nvPr/>
        </p:nvSpPr>
        <p:spPr>
          <a:xfrm>
            <a:off x="519760" y="5138103"/>
            <a:ext cx="793807" cy="261610"/>
          </a:xfrm>
          <a:prstGeom prst="rect">
            <a:avLst/>
          </a:prstGeom>
          <a:solidFill>
            <a:schemeClr val="bg1"/>
          </a:solidFill>
        </p:spPr>
        <p:txBody>
          <a:bodyPr wrap="none">
            <a:spAutoFit/>
          </a:bodyPr>
          <a:lstStyle/>
          <a:p>
            <a:r>
              <a:rPr lang="de-DE" sz="1050" b="1" dirty="0" smtClean="0">
                <a:solidFill>
                  <a:srgbClr val="FAE900"/>
                </a:solidFill>
                <a:latin typeface="VW Text"/>
              </a:rPr>
              <a:t>IDEATION</a:t>
            </a:r>
            <a:endParaRPr lang="de-DE" sz="1400" dirty="0">
              <a:solidFill>
                <a:srgbClr val="FAE900"/>
              </a:solidFill>
            </a:endParaRPr>
          </a:p>
        </p:txBody>
      </p:sp>
      <p:sp>
        <p:nvSpPr>
          <p:cNvPr id="46" name="Rechteck 45"/>
          <p:cNvSpPr/>
          <p:nvPr/>
        </p:nvSpPr>
        <p:spPr>
          <a:xfrm>
            <a:off x="377092" y="6284831"/>
            <a:ext cx="1079142" cy="261610"/>
          </a:xfrm>
          <a:prstGeom prst="rect">
            <a:avLst/>
          </a:prstGeom>
        </p:spPr>
        <p:txBody>
          <a:bodyPr wrap="none">
            <a:spAutoFit/>
          </a:bodyPr>
          <a:lstStyle/>
          <a:p>
            <a:r>
              <a:rPr lang="de-DE" sz="1050" b="1" dirty="0" smtClean="0">
                <a:solidFill>
                  <a:srgbClr val="F66658"/>
                </a:solidFill>
                <a:latin typeface="VW Text"/>
              </a:rPr>
              <a:t>PROTOTYPING</a:t>
            </a:r>
            <a:endParaRPr lang="de-DE" sz="1400" dirty="0">
              <a:solidFill>
                <a:srgbClr val="F66658"/>
              </a:solidFill>
            </a:endParaRPr>
          </a:p>
        </p:txBody>
      </p:sp>
      <p:sp>
        <p:nvSpPr>
          <p:cNvPr id="47" name="Rechteck 46"/>
          <p:cNvSpPr/>
          <p:nvPr/>
        </p:nvSpPr>
        <p:spPr>
          <a:xfrm>
            <a:off x="4056757" y="5138103"/>
            <a:ext cx="862737" cy="261610"/>
          </a:xfrm>
          <a:prstGeom prst="rect">
            <a:avLst/>
          </a:prstGeom>
        </p:spPr>
        <p:txBody>
          <a:bodyPr wrap="none">
            <a:spAutoFit/>
          </a:bodyPr>
          <a:lstStyle/>
          <a:p>
            <a:r>
              <a:rPr lang="de-DE" sz="1050" b="1" dirty="0" smtClean="0">
                <a:solidFill>
                  <a:srgbClr val="000000"/>
                </a:solidFill>
                <a:latin typeface="VW Text"/>
              </a:rPr>
              <a:t>ITERATION</a:t>
            </a:r>
            <a:endParaRPr lang="de-DE" sz="1400" dirty="0">
              <a:solidFill>
                <a:srgbClr val="000000"/>
              </a:solidFill>
            </a:endParaRPr>
          </a:p>
        </p:txBody>
      </p:sp>
      <p:sp>
        <p:nvSpPr>
          <p:cNvPr id="48" name="Rechteck 47"/>
          <p:cNvSpPr/>
          <p:nvPr/>
        </p:nvSpPr>
        <p:spPr>
          <a:xfrm>
            <a:off x="3950959" y="6284831"/>
            <a:ext cx="1074333" cy="253916"/>
          </a:xfrm>
          <a:prstGeom prst="rect">
            <a:avLst/>
          </a:prstGeom>
        </p:spPr>
        <p:txBody>
          <a:bodyPr wrap="none">
            <a:spAutoFit/>
          </a:bodyPr>
          <a:lstStyle/>
          <a:p>
            <a:r>
              <a:rPr lang="de-DE" sz="1050" b="1" dirty="0" smtClean="0">
                <a:solidFill>
                  <a:srgbClr val="67F7F6"/>
                </a:solidFill>
                <a:latin typeface="VW Text"/>
              </a:rPr>
              <a:t>STORYTELLING</a:t>
            </a:r>
            <a:endParaRPr lang="de-DE" sz="1400" dirty="0">
              <a:solidFill>
                <a:srgbClr val="67F7F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529</Words>
  <Application>Microsoft Office PowerPoint</Application>
  <PresentationFormat>Benutzerdefiniert</PresentationFormat>
  <Paragraphs>82</Paragraphs>
  <Slides>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vt:i4>
      </vt:variant>
    </vt:vector>
  </HeadingPairs>
  <TitlesOfParts>
    <vt:vector size="9" baseType="lpstr">
      <vt:lpstr>Arial</vt:lpstr>
      <vt:lpstr>Calibri</vt:lpstr>
      <vt:lpstr>Calibri Light</vt:lpstr>
      <vt:lpstr>VW Headline OT-Black</vt:lpstr>
      <vt:lpstr>VW Text</vt:lpstr>
      <vt:lpstr>Wingdings</vt:lpstr>
      <vt:lpstr>Office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faltblatt__gefalzt_auf_din_a5__6-seiter_(zickzackfalz)_3</dc:title>
  <dc:creator>Keiper, Moana (K-SXD)</dc:creator>
  <cp:lastModifiedBy>Keiper, Moana (K-GXB)</cp:lastModifiedBy>
  <cp:revision>33</cp:revision>
  <dcterms:created xsi:type="dcterms:W3CDTF">2018-08-03T09:22:04Z</dcterms:created>
  <dcterms:modified xsi:type="dcterms:W3CDTF">2018-08-07T07:36:24Z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2014-06-30T00:00:00Z</vt:filetime>
  </property>
  <property fmtid="{D5CDD505-2E9C-101B-9397-08002B2CF9AE}" pid="3" name="Creator">
    <vt:lpwstr>Adobe Illustrator CC (Windows)</vt:lpwstr>
  </property>
  <property fmtid="{D5CDD505-2E9C-101B-9397-08002B2CF9AE}" pid="4" name="LastSaved">
    <vt:filetime>2018-08-03T00:00:00Z</vt:filetime>
  </property>
</Properties>
</file>